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Testo titolo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–Giovanni Mela</a:t>
            </a:r>
          </a:p>
        </p:txBody>
      </p:sp>
      <p:sp>
        <p:nvSpPr>
          <p:cNvPr id="94" name="“Inserisci qui una citazione”.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9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sto tito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Testo titolo</a:t>
            </a:r>
          </a:p>
        </p:txBody>
      </p:sp>
      <p:sp>
        <p:nvSpPr>
          <p:cNvPr id="22" name="Corpo livello uno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sto tito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sto titol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Testo titolo</a:t>
            </a:r>
          </a:p>
        </p:txBody>
      </p:sp>
      <p:sp>
        <p:nvSpPr>
          <p:cNvPr id="40" name="Corpo livello uno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4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57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67" name="Corpo livello uno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magin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magin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sto tito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Testo titolo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e nuove frontiere della ricerca"/>
          <p:cNvSpPr txBox="1"/>
          <p:nvPr>
            <p:ph type="ctrTitle"/>
          </p:nvPr>
        </p:nvSpPr>
        <p:spPr>
          <a:xfrm>
            <a:off x="1475723" y="789691"/>
            <a:ext cx="10464801" cy="910467"/>
          </a:xfrm>
          <a:prstGeom prst="rect">
            <a:avLst/>
          </a:prstGeom>
        </p:spPr>
        <p:txBody>
          <a:bodyPr/>
          <a:lstStyle>
            <a:lvl1pPr defTabSz="385572">
              <a:defRPr sz="5280"/>
            </a:lvl1pPr>
          </a:lstStyle>
          <a:p>
            <a:pPr/>
            <a:r>
              <a:t>Le nuove frontiere della ricerca </a:t>
            </a:r>
          </a:p>
        </p:txBody>
      </p:sp>
      <p:sp>
        <p:nvSpPr>
          <p:cNvPr id="120" name="Internet è entrato a far parte dell’esperienza quotidiana modificando le abitudini d’impiego dei media da parte dei giovani…"/>
          <p:cNvSpPr txBox="1"/>
          <p:nvPr>
            <p:ph type="subTitle" sz="half" idx="1"/>
          </p:nvPr>
        </p:nvSpPr>
        <p:spPr>
          <a:xfrm>
            <a:off x="1732877" y="1858467"/>
            <a:ext cx="10464801" cy="3825141"/>
          </a:xfrm>
          <a:prstGeom prst="rect">
            <a:avLst/>
          </a:prstGeom>
        </p:spPr>
        <p:txBody>
          <a:bodyPr/>
          <a:lstStyle/>
          <a:p>
            <a:pPr algn="l" defTabSz="554990">
              <a:defRPr sz="3514"/>
            </a:pPr>
            <a:r>
              <a:t>Internet è entrato a far parte dell’esperienza quotidiana modificando le abitudini d’impiego dei media da parte dei giovani </a:t>
            </a:r>
          </a:p>
          <a:p>
            <a:pPr algn="l" defTabSz="554990">
              <a:defRPr sz="3514"/>
            </a:pPr>
          </a:p>
          <a:p>
            <a:pPr algn="l" defTabSz="554990">
              <a:defRPr sz="3514"/>
            </a:pPr>
            <a:r>
              <a:t>•il 90% dei ragazzi tra i 12 e i 17 anni utilizza pc. </a:t>
            </a:r>
          </a:p>
          <a:p>
            <a:pPr algn="l" defTabSz="554990">
              <a:defRPr sz="3514"/>
            </a:pPr>
            <a:r>
              <a:t>•E 83% usa internet già a partire dai 10 anni.</a:t>
            </a:r>
          </a:p>
        </p:txBody>
      </p:sp>
      <p:pic>
        <p:nvPicPr>
          <p:cNvPr id="121" name="494D4683-EB68-4E6B-A0B7-64221B100C6B-L0-001.jpeg" descr="494D4683-EB68-4E6B-A0B7-64221B100C6B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0202" y="5397839"/>
            <a:ext cx="5364396" cy="38664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li stati d’animo delle vittime:…"/>
          <p:cNvSpPr txBox="1"/>
          <p:nvPr>
            <p:ph type="subTitle" idx="1"/>
          </p:nvPr>
        </p:nvSpPr>
        <p:spPr>
          <a:xfrm>
            <a:off x="1270000" y="1765823"/>
            <a:ext cx="10464800" cy="6221954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solidFill>
                  <a:srgbClr val="274EFA"/>
                </a:solidFill>
              </a:defRPr>
            </a:pPr>
            <a:r>
              <a:t>Gli stati d’animo delle vittime: </a:t>
            </a:r>
          </a:p>
          <a:p>
            <a:pPr algn="l"/>
            <a:r>
              <a:t>Vissuti di depressione, frustrazione, tristezza, rabbia e spavento. </a:t>
            </a:r>
          </a:p>
          <a:p>
            <a:pPr algn="l"/>
          </a:p>
          <a:p>
            <a:pPr algn="l"/>
          </a:p>
          <a:p>
            <a:pPr algn="l">
              <a:defRPr b="1">
                <a:solidFill>
                  <a:srgbClr val="274EFA"/>
                </a:solidFill>
              </a:defRPr>
            </a:pPr>
            <a:r>
              <a:t>Gli effetti sulle vittime: </a:t>
            </a:r>
          </a:p>
          <a:p>
            <a:pPr algn="l"/>
            <a:r>
              <a:t>Non sono limitati a ferire i sentimenti, ma possono danneggiare permanentemente la psiche e risultare un’esperienza molto stressante per il ragazzo/a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ome riconoscere il cyberbullismo"/>
          <p:cNvSpPr txBox="1"/>
          <p:nvPr>
            <p:ph type="ctrTitle"/>
          </p:nvPr>
        </p:nvSpPr>
        <p:spPr>
          <a:xfrm>
            <a:off x="909984" y="609683"/>
            <a:ext cx="10464801" cy="2479108"/>
          </a:xfrm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Come riconoscere il cyberbullismo </a:t>
            </a:r>
          </a:p>
        </p:txBody>
      </p:sp>
      <p:sp>
        <p:nvSpPr>
          <p:cNvPr id="147" name="1) i genitori devono monitorare le attività on-line dei figli.…"/>
          <p:cNvSpPr txBox="1"/>
          <p:nvPr>
            <p:ph type="subTitle" idx="1"/>
          </p:nvPr>
        </p:nvSpPr>
        <p:spPr>
          <a:xfrm>
            <a:off x="1270000" y="3126259"/>
            <a:ext cx="10464800" cy="5668914"/>
          </a:xfrm>
          <a:prstGeom prst="rect">
            <a:avLst/>
          </a:prstGeom>
        </p:spPr>
        <p:txBody>
          <a:bodyPr/>
          <a:lstStyle/>
          <a:p>
            <a:pPr algn="l"/>
            <a:r>
              <a:t>1) i genitori devono monitorare le attività on-line dei figli. </a:t>
            </a:r>
          </a:p>
          <a:p>
            <a:pPr algn="l"/>
          </a:p>
          <a:p>
            <a:pPr algn="l"/>
            <a:r>
              <a:t>2) gli insegnanti dovrebbero supervisionare gli studenti quando usano i computer in classe o a scuola, integrare lezioni con alcune discussioni sui problemi che comporta l’uso scorretto dei nuovi mezzi di comunicazione.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l sexual harassment"/>
          <p:cNvSpPr txBox="1"/>
          <p:nvPr>
            <p:ph type="ctrTitle"/>
          </p:nvPr>
        </p:nvSpPr>
        <p:spPr>
          <a:xfrm>
            <a:off x="1270000" y="661114"/>
            <a:ext cx="10464800" cy="1270483"/>
          </a:xfrm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Il sexual harassment </a:t>
            </a:r>
          </a:p>
        </p:txBody>
      </p:sp>
      <p:sp>
        <p:nvSpPr>
          <p:cNvPr id="150" name="Il sexual harassment (=molestia sessuale) è una particolare forma che può assumere il bullismo.…"/>
          <p:cNvSpPr txBox="1"/>
          <p:nvPr>
            <p:ph type="subTitle" idx="1"/>
          </p:nvPr>
        </p:nvSpPr>
        <p:spPr>
          <a:xfrm>
            <a:off x="1475723" y="2254416"/>
            <a:ext cx="10464801" cy="6324815"/>
          </a:xfrm>
          <a:prstGeom prst="rect">
            <a:avLst/>
          </a:prstGeom>
        </p:spPr>
        <p:txBody>
          <a:bodyPr/>
          <a:lstStyle/>
          <a:p>
            <a:pPr algn="l"/>
            <a:r>
              <a:t>Il sexual harassment (=molestia sessuale) è una particolare forma che può assumere il bullismo.</a:t>
            </a:r>
          </a:p>
          <a:p>
            <a:pPr algn="l"/>
          </a:p>
          <a:p>
            <a:pPr algn="l">
              <a:defRPr>
                <a:solidFill>
                  <a:srgbClr val="F12922"/>
                </a:solidFill>
              </a:defRPr>
            </a:pPr>
            <a:r>
              <a:t>Definizione</a:t>
            </a:r>
            <a:r>
              <a:rPr>
                <a:solidFill>
                  <a:srgbClr val="000000"/>
                </a:solidFill>
              </a:rPr>
              <a:t>: comportamenti della sfera sessuale, che non sono graditi alla persona che li riceve, provocando umiliazione e disagio come avances sessuali, richiesta di favori sessuali, uso di gesti osceni o accuse di omosessualità. </a:t>
            </a:r>
            <a:endParaRPr>
              <a:solidFill>
                <a:srgbClr val="000000"/>
              </a:solidFill>
            </a:endParaRPr>
          </a:p>
          <a:p>
            <a:pPr algn="l">
              <a:defRPr>
                <a:solidFill>
                  <a:srgbClr val="F12922"/>
                </a:solidFill>
              </a:defRPr>
            </a:pPr>
            <a:r>
              <a:rPr>
                <a:solidFill>
                  <a:srgbClr val="000000"/>
                </a:solidFill>
              </a:rPr>
              <a:t>Il molestatore e la vittima possono essere sia maschio che femmina.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È diverso da un comportamento di seduzione che, invece, è un’azione ben accetta, bidirezionale e reciproca che provoca emozioni di piace."/>
          <p:cNvSpPr txBox="1"/>
          <p:nvPr>
            <p:ph type="subTitle" sz="half" idx="1"/>
          </p:nvPr>
        </p:nvSpPr>
        <p:spPr>
          <a:xfrm>
            <a:off x="1270000" y="898355"/>
            <a:ext cx="10464800" cy="303324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È diverso da un comportamento di seduzione che, invece, è un’azione ben accetta, bidirezionale e reciproca che provoca emozioni di piace. </a:t>
            </a:r>
          </a:p>
        </p:txBody>
      </p:sp>
      <p:pic>
        <p:nvPicPr>
          <p:cNvPr id="153" name="F93C3BE6-585F-41A8-A8F9-C9DAF34A26E5-L0-001.jpeg" descr="F93C3BE6-585F-41A8-A8F9-C9DAF34A26E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0990" y="3662862"/>
            <a:ext cx="5039798" cy="38756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AF1B3A0F-C22F-403E-B6FC-16D8D07B9C29-L0-001.jpeg" descr="AF1B3A0F-C22F-403E-B6FC-16D8D07B9C29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06727" y="3706203"/>
            <a:ext cx="5187769" cy="37889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Questi cambiamenti hanno avuto anche ripercussioni sul fenomeno del bullismo diventato in rete “cyberbullismo”"/>
          <p:cNvSpPr txBox="1"/>
          <p:nvPr>
            <p:ph type="subTitle" sz="half" idx="1"/>
          </p:nvPr>
        </p:nvSpPr>
        <p:spPr>
          <a:xfrm>
            <a:off x="1270000" y="1489810"/>
            <a:ext cx="10464800" cy="3598980"/>
          </a:xfrm>
          <a:prstGeom prst="rect">
            <a:avLst/>
          </a:prstGeom>
        </p:spPr>
        <p:txBody>
          <a:bodyPr/>
          <a:lstStyle/>
          <a:p>
            <a:pPr/>
            <a:r>
              <a:t>Questi cambiamenti hanno avuto anche ripercussioni sul fenomeno del bullismo diventato in rete “cyberbullismo”</a:t>
            </a:r>
          </a:p>
        </p:txBody>
      </p:sp>
      <p:pic>
        <p:nvPicPr>
          <p:cNvPr id="124" name="4AE875FE-073B-4B11-A95D-1D230E8BEDC7-L0-001.jpeg" descr="4AE875FE-073B-4B11-A95D-1D230E8BEDC7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8390" y="3604095"/>
            <a:ext cx="6273712" cy="39932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YBERBULLISMO= Utilizzo da parte di un individuo o di un gruppo, dei nuovi mezzi tecnologici di comunicazione per attuare ripetuti comportamenti ostili al fine di colpire e/o ferire qualcuno."/>
          <p:cNvSpPr txBox="1"/>
          <p:nvPr>
            <p:ph type="subTitle" sz="half" idx="1"/>
          </p:nvPr>
        </p:nvSpPr>
        <p:spPr>
          <a:xfrm>
            <a:off x="1270000" y="1631244"/>
            <a:ext cx="10464800" cy="3316112"/>
          </a:xfrm>
          <a:prstGeom prst="rect">
            <a:avLst/>
          </a:prstGeom>
        </p:spPr>
        <p:txBody>
          <a:bodyPr/>
          <a:lstStyle/>
          <a:p>
            <a:pPr>
              <a:defRPr sz="4200">
                <a:solidFill>
                  <a:srgbClr val="D71A16"/>
                </a:solidFill>
              </a:defRPr>
            </a:pPr>
            <a:r>
              <a:t>CYBERBULLISMO= </a:t>
            </a:r>
            <a:r>
              <a:rPr sz="3600">
                <a:solidFill>
                  <a:srgbClr val="000000"/>
                </a:solidFill>
              </a:rPr>
              <a:t>Utilizzo da parte di un individuo o di un gruppo, dei nuovi mezzi tecnologici di comunicazione per attuare ripetuti comportamenti ostili al fine di colpire e/o ferire qualcuno. </a:t>
            </a:r>
          </a:p>
        </p:txBody>
      </p:sp>
      <p:pic>
        <p:nvPicPr>
          <p:cNvPr id="127" name="C17B5B3A-A67C-407E-83AD-C323F790365C-L0-001.jpeg" descr="C17B5B3A-A67C-407E-83AD-C323F790365C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3812" y="4950979"/>
            <a:ext cx="6037177" cy="41325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Due sistemi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Due sistemi: </a:t>
            </a:r>
          </a:p>
        </p:txBody>
      </p:sp>
      <p:sp>
        <p:nvSpPr>
          <p:cNvPr id="130" name="Il pc che permette l’invio di e-mail di molestie o di instant messages con contenuti osceni o calunniosi, minacce e intimidazioni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Il pc che permette l’invio di e-mail di molestie o di instant messages con contenuti osceni o calunniosi, minacce e intimidazioni. </a:t>
            </a:r>
          </a:p>
          <a:p>
            <a:pPr/>
            <a:r>
              <a:t>Il telefono cellulare utilizzato per l’invio di messaggi di testo, immagini o telefonate (anche anonime) con carattere offensivo.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yberbulling-bullismo tradizionale"/>
          <p:cNvSpPr txBox="1"/>
          <p:nvPr>
            <p:ph type="ctrTitle"/>
          </p:nvPr>
        </p:nvSpPr>
        <p:spPr>
          <a:xfrm>
            <a:off x="1270000" y="840610"/>
            <a:ext cx="10464800" cy="1138688"/>
          </a:xfrm>
          <a:prstGeom prst="rect">
            <a:avLst/>
          </a:prstGeom>
        </p:spPr>
        <p:txBody>
          <a:bodyPr/>
          <a:lstStyle>
            <a:lvl1pPr defTabSz="373887">
              <a:defRPr sz="5119"/>
            </a:lvl1pPr>
          </a:lstStyle>
          <a:p>
            <a:pPr/>
            <a:r>
              <a:t>Cyberbulling-bullismo tradizionale </a:t>
            </a:r>
          </a:p>
        </p:txBody>
      </p:sp>
      <p:sp>
        <p:nvSpPr>
          <p:cNvPr id="133" name="Somiglianze:…"/>
          <p:cNvSpPr txBox="1"/>
          <p:nvPr>
            <p:ph type="subTitle" idx="1"/>
          </p:nvPr>
        </p:nvSpPr>
        <p:spPr>
          <a:xfrm>
            <a:off x="1270000" y="2744824"/>
            <a:ext cx="10464800" cy="5711752"/>
          </a:xfrm>
          <a:prstGeom prst="rect">
            <a:avLst/>
          </a:prstGeom>
        </p:spPr>
        <p:txBody>
          <a:bodyPr/>
          <a:lstStyle/>
          <a:p>
            <a:pPr algn="l"/>
            <a:r>
              <a:rPr>
                <a:solidFill>
                  <a:srgbClr val="D71A16"/>
                </a:solidFill>
              </a:rPr>
              <a:t>Somiglianze: </a:t>
            </a:r>
            <a:endParaRPr>
              <a:solidFill>
                <a:srgbClr val="D71A16"/>
              </a:solidFill>
            </a:endParaRPr>
          </a:p>
          <a:p>
            <a:pPr algn="l"/>
            <a:r>
              <a:t>intenzionalità e ripetitività </a:t>
            </a:r>
          </a:p>
          <a:p>
            <a:pPr algn="l"/>
          </a:p>
          <a:p>
            <a:pPr algn="l">
              <a:defRPr>
                <a:solidFill>
                  <a:srgbClr val="D71A16"/>
                </a:solidFill>
              </a:defRPr>
            </a:pPr>
            <a:r>
              <a:t>Differenze:</a:t>
            </a:r>
          </a:p>
          <a:p>
            <a:pPr algn="l"/>
            <a:r>
              <a:t>• cyberbullismo= il potere del bullo è esercitato attraverso l’abilità e la competenza nell’utilizzare le tecnologie.</a:t>
            </a:r>
          </a:p>
          <a:p>
            <a:pPr algn="l"/>
            <a:r>
              <a:t>• bullismo tradizionale= il potere del bullo è identificabile dal punto di vista sociale.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 SOGGETTI"/>
          <p:cNvSpPr txBox="1"/>
          <p:nvPr>
            <p:ph type="ctrTitle"/>
          </p:nvPr>
        </p:nvSpPr>
        <p:spPr>
          <a:xfrm>
            <a:off x="1270000" y="3367234"/>
            <a:ext cx="10464800" cy="1527638"/>
          </a:xfrm>
          <a:prstGeom prst="rect">
            <a:avLst/>
          </a:prstGeom>
        </p:spPr>
        <p:txBody>
          <a:bodyPr/>
          <a:lstStyle/>
          <a:p>
            <a:pPr/>
            <a:r>
              <a:t>I SOGGETTI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Bulli: gli attori del cyberbullismo riportano relazioni emotive più povere e sembrano essere coinvolti in situazioni di rischio psico sociale.…"/>
          <p:cNvSpPr txBox="1"/>
          <p:nvPr>
            <p:ph type="subTitle" idx="1"/>
          </p:nvPr>
        </p:nvSpPr>
        <p:spPr>
          <a:xfrm>
            <a:off x="1270000" y="1081726"/>
            <a:ext cx="10464800" cy="6324815"/>
          </a:xfrm>
          <a:prstGeom prst="rect">
            <a:avLst/>
          </a:prstGeom>
        </p:spPr>
        <p:txBody>
          <a:bodyPr/>
          <a:lstStyle/>
          <a:p>
            <a:pPr algn="l">
              <a:defRPr sz="4100">
                <a:solidFill>
                  <a:srgbClr val="D71A16"/>
                </a:solidFill>
              </a:defRPr>
            </a:pPr>
            <a:r>
              <a:rPr b="1">
                <a:solidFill>
                  <a:srgbClr val="274EFA"/>
                </a:solidFill>
              </a:rPr>
              <a:t>Bulli</a:t>
            </a:r>
            <a:r>
              <a:rPr>
                <a:solidFill>
                  <a:srgbClr val="000000"/>
                </a:solidFill>
              </a:rPr>
              <a:t>: gli attori del cyberbullismo riportano relazioni emotive più povere e sembrano essere coinvolti in situazioni di rischio psico sociale. </a:t>
            </a:r>
            <a:endParaRPr>
              <a:solidFill>
                <a:srgbClr val="000000"/>
              </a:solidFill>
            </a:endParaRPr>
          </a:p>
          <a:p>
            <a:pPr algn="l">
              <a:defRPr sz="4100">
                <a:solidFill>
                  <a:srgbClr val="D71A16"/>
                </a:solidFill>
              </a:defRPr>
            </a:pPr>
            <a:r>
              <a:rPr>
                <a:solidFill>
                  <a:srgbClr val="000000"/>
                </a:solidFill>
              </a:rPr>
              <a:t>L’anonimato porta a una maggior frequenza delle azioni di cyberbullismo nelle femmine e nelle persone inibite in contesti normali, che possono sfogarsi grazie a questi mezzi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Bulli/vittime: sono sia aggressori che bersagli bel bullismo elettronico.…"/>
          <p:cNvSpPr txBox="1"/>
          <p:nvPr>
            <p:ph type="subTitle" idx="1"/>
          </p:nvPr>
        </p:nvSpPr>
        <p:spPr>
          <a:xfrm>
            <a:off x="1578584" y="1698895"/>
            <a:ext cx="10464801" cy="5707645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solidFill>
                  <a:srgbClr val="F12922"/>
                </a:solidFill>
              </a:defRPr>
            </a:pPr>
            <a:r>
              <a:rPr>
                <a:solidFill>
                  <a:srgbClr val="274EFA"/>
                </a:solidFill>
              </a:rPr>
              <a:t>Bulli/vittime</a:t>
            </a:r>
            <a:r>
              <a:rPr b="0">
                <a:solidFill>
                  <a:srgbClr val="000000"/>
                </a:solidFill>
              </a:rPr>
              <a:t>: sono sia aggressori che bersagli bel bullismo elettronico.</a:t>
            </a:r>
            <a:endParaRPr b="0">
              <a:solidFill>
                <a:srgbClr val="000000"/>
              </a:solidFill>
            </a:endParaRPr>
          </a:p>
          <a:p>
            <a:pPr algn="l">
              <a:defRPr b="1">
                <a:solidFill>
                  <a:srgbClr val="F12922"/>
                </a:solidFill>
              </a:defRPr>
            </a:pPr>
            <a:r>
              <a:rPr b="0">
                <a:solidFill>
                  <a:srgbClr val="000000"/>
                </a:solidFill>
              </a:rPr>
              <a:t> Riportano più problematiche comportamentali, uso di sostanze, sintomatologia depressiva o scarso impegno a scuola.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Vittime: nel cyberbullismo per quanto riguarda la vittima non è ancora chiaro se ci siano delle differenze di genere. Questo comporta ulteriori problemi rispetto al bullismo tradizionale perché i bulli elettronici possono svincolarsi da restrizioni di carattere normativo e sociale attraverso l’anonimato.…"/>
          <p:cNvSpPr txBox="1"/>
          <p:nvPr>
            <p:ph type="subTitle" idx="1"/>
          </p:nvPr>
        </p:nvSpPr>
        <p:spPr>
          <a:xfrm>
            <a:off x="1012845" y="541702"/>
            <a:ext cx="10464801" cy="4910467"/>
          </a:xfrm>
          <a:prstGeom prst="rect">
            <a:avLst/>
          </a:prstGeom>
        </p:spPr>
        <p:txBody>
          <a:bodyPr/>
          <a:lstStyle/>
          <a:p>
            <a:pPr algn="l" defTabSz="543305">
              <a:defRPr b="1" sz="3441">
                <a:solidFill>
                  <a:srgbClr val="F12922"/>
                </a:solidFill>
              </a:defRPr>
            </a:pPr>
            <a:r>
              <a:rPr>
                <a:solidFill>
                  <a:srgbClr val="274EFA"/>
                </a:solidFill>
              </a:rPr>
              <a:t>Vittime</a:t>
            </a:r>
            <a:r>
              <a:rPr b="0">
                <a:solidFill>
                  <a:srgbClr val="000000"/>
                </a:solidFill>
              </a:rPr>
              <a:t>: nel cyberbullismo per quanto riguarda la vittima non è ancora chiaro se ci siano delle differenze di genere. Questo comporta ulteriori problemi rispetto al bullismo tradizionale perché i bulli elettronici possono svincolarsi da restrizioni di carattere normativo e sociale attraverso l’anonimato. </a:t>
            </a:r>
            <a:endParaRPr b="0">
              <a:solidFill>
                <a:srgbClr val="000000"/>
              </a:solidFill>
            </a:endParaRPr>
          </a:p>
          <a:p>
            <a:pPr algn="l" defTabSz="543305">
              <a:defRPr b="1" sz="3441">
                <a:solidFill>
                  <a:srgbClr val="F12922"/>
                </a:solidFill>
              </a:defRPr>
            </a:pPr>
            <a:r>
              <a:rPr b="0">
                <a:solidFill>
                  <a:srgbClr val="000000"/>
                </a:solidFill>
              </a:rPr>
              <a:t>Questo tipo di bullismo penetra anche tra le pareti domestiche e acuisce un ulteriore sofferenza per la vittima e l’ampiezza dei potenziali spettatori.</a:t>
            </a:r>
          </a:p>
        </p:txBody>
      </p:sp>
      <p:pic>
        <p:nvPicPr>
          <p:cNvPr id="142" name="735C0789-F7A5-4D5C-A31A-7900B0D18E18-L0-001.jpeg" descr="735C0789-F7A5-4D5C-A31A-7900B0D18E18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01924" y="5534772"/>
            <a:ext cx="5086643" cy="41570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