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x="9144000" cy="6858000" type="screen4x3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982080" y="2666880"/>
            <a:ext cx="7704360" cy="1589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982080" y="4407840"/>
            <a:ext cx="7704360" cy="1589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982080" y="2666880"/>
            <a:ext cx="3759480" cy="1589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929840" y="2666880"/>
            <a:ext cx="3759480" cy="1589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929840" y="4407840"/>
            <a:ext cx="3759480" cy="1589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982080" y="4407840"/>
            <a:ext cx="3759480" cy="1589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982080" y="2666880"/>
            <a:ext cx="7704360" cy="3332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982080" y="2666880"/>
            <a:ext cx="7704360" cy="3332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43" name="Immagine 42"/>
          <p:cNvPicPr/>
          <p:nvPr/>
        </p:nvPicPr>
        <p:blipFill>
          <a:blip r:embed="rId2"/>
          <a:stretch/>
        </p:blipFill>
        <p:spPr>
          <a:xfrm>
            <a:off x="2745720" y="2666520"/>
            <a:ext cx="4176720" cy="3332520"/>
          </a:xfrm>
          <a:prstGeom prst="rect">
            <a:avLst/>
          </a:prstGeom>
          <a:ln>
            <a:noFill/>
          </a:ln>
        </p:spPr>
      </p:pic>
      <p:pic>
        <p:nvPicPr>
          <p:cNvPr id="44" name="Immagine 43"/>
          <p:cNvPicPr/>
          <p:nvPr/>
        </p:nvPicPr>
        <p:blipFill>
          <a:blip r:embed="rId2"/>
          <a:stretch/>
        </p:blipFill>
        <p:spPr>
          <a:xfrm>
            <a:off x="2745720" y="2666520"/>
            <a:ext cx="4176720" cy="3332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982080" y="2666880"/>
            <a:ext cx="7704360" cy="333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982080" y="2666880"/>
            <a:ext cx="7704360" cy="3332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982080" y="2666880"/>
            <a:ext cx="3759480" cy="3332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929840" y="2666880"/>
            <a:ext cx="3759480" cy="3332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982080" y="457200"/>
            <a:ext cx="7704360" cy="9182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982080" y="2666880"/>
            <a:ext cx="3759480" cy="1589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982080" y="4407840"/>
            <a:ext cx="3759480" cy="1589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929840" y="2666880"/>
            <a:ext cx="3759480" cy="3332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982080" y="2666880"/>
            <a:ext cx="7704360" cy="333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982080" y="2666880"/>
            <a:ext cx="3759480" cy="3332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929840" y="2666880"/>
            <a:ext cx="3759480" cy="1589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929840" y="4407840"/>
            <a:ext cx="3759480" cy="1589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982080" y="2666880"/>
            <a:ext cx="3759480" cy="1589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929840" y="2666880"/>
            <a:ext cx="3759480" cy="1589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982080" y="4407840"/>
            <a:ext cx="7704360" cy="1589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982080" y="2666880"/>
            <a:ext cx="7704360" cy="1589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982080" y="4407840"/>
            <a:ext cx="7704360" cy="1589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982080" y="2666880"/>
            <a:ext cx="3759480" cy="1589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929840" y="2666880"/>
            <a:ext cx="3759480" cy="1589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4929840" y="4407840"/>
            <a:ext cx="3759480" cy="1589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982080" y="4407840"/>
            <a:ext cx="3759480" cy="1589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982080" y="2666880"/>
            <a:ext cx="7704360" cy="3332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982080" y="2666880"/>
            <a:ext cx="7704360" cy="3332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88" name="Immagine 87"/>
          <p:cNvPicPr/>
          <p:nvPr/>
        </p:nvPicPr>
        <p:blipFill>
          <a:blip r:embed="rId2"/>
          <a:stretch/>
        </p:blipFill>
        <p:spPr>
          <a:xfrm>
            <a:off x="2745720" y="2666520"/>
            <a:ext cx="4176720" cy="3332520"/>
          </a:xfrm>
          <a:prstGeom prst="rect">
            <a:avLst/>
          </a:prstGeom>
          <a:ln>
            <a:noFill/>
          </a:ln>
        </p:spPr>
      </p:pic>
      <p:pic>
        <p:nvPicPr>
          <p:cNvPr id="89" name="Immagine 88"/>
          <p:cNvPicPr/>
          <p:nvPr/>
        </p:nvPicPr>
        <p:blipFill>
          <a:blip r:embed="rId2"/>
          <a:stretch/>
        </p:blipFill>
        <p:spPr>
          <a:xfrm>
            <a:off x="2745720" y="2666520"/>
            <a:ext cx="4176720" cy="3332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subTitle"/>
          </p:nvPr>
        </p:nvSpPr>
        <p:spPr>
          <a:xfrm>
            <a:off x="982080" y="2666880"/>
            <a:ext cx="7704360" cy="333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982080" y="2666880"/>
            <a:ext cx="7704360" cy="3332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982080" y="2666880"/>
            <a:ext cx="3759480" cy="3332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929840" y="2666880"/>
            <a:ext cx="3759480" cy="3332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982080" y="2666880"/>
            <a:ext cx="7704360" cy="3332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subTitle"/>
          </p:nvPr>
        </p:nvSpPr>
        <p:spPr>
          <a:xfrm>
            <a:off x="982080" y="457200"/>
            <a:ext cx="7704360" cy="9182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982080" y="2666880"/>
            <a:ext cx="3759480" cy="1589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982080" y="4407840"/>
            <a:ext cx="3759480" cy="1589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929840" y="2666880"/>
            <a:ext cx="3759480" cy="3332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982080" y="2666880"/>
            <a:ext cx="3759480" cy="3332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929840" y="2666880"/>
            <a:ext cx="3759480" cy="1589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929840" y="4407840"/>
            <a:ext cx="3759480" cy="1589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982080" y="2666880"/>
            <a:ext cx="3759480" cy="1589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929840" y="2666880"/>
            <a:ext cx="3759480" cy="1589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982080" y="4407840"/>
            <a:ext cx="7704360" cy="1589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982080" y="2666880"/>
            <a:ext cx="7704360" cy="1589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982080" y="4407840"/>
            <a:ext cx="7704360" cy="1589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982080" y="2666880"/>
            <a:ext cx="3759480" cy="1589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929840" y="2666880"/>
            <a:ext cx="3759480" cy="1589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4929840" y="4407840"/>
            <a:ext cx="3759480" cy="1589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982080" y="4407840"/>
            <a:ext cx="3759480" cy="1589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982080" y="2666880"/>
            <a:ext cx="7704360" cy="3332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982080" y="2666880"/>
            <a:ext cx="7704360" cy="3332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130" name="Immagine 129"/>
          <p:cNvPicPr/>
          <p:nvPr/>
        </p:nvPicPr>
        <p:blipFill>
          <a:blip r:embed="rId2"/>
          <a:stretch/>
        </p:blipFill>
        <p:spPr>
          <a:xfrm>
            <a:off x="2745720" y="2666520"/>
            <a:ext cx="4176720" cy="3332520"/>
          </a:xfrm>
          <a:prstGeom prst="rect">
            <a:avLst/>
          </a:prstGeom>
          <a:ln>
            <a:noFill/>
          </a:ln>
        </p:spPr>
      </p:pic>
      <p:pic>
        <p:nvPicPr>
          <p:cNvPr id="131" name="Immagine 130"/>
          <p:cNvPicPr/>
          <p:nvPr/>
        </p:nvPicPr>
        <p:blipFill>
          <a:blip r:embed="rId2"/>
          <a:stretch/>
        </p:blipFill>
        <p:spPr>
          <a:xfrm>
            <a:off x="2745720" y="2666520"/>
            <a:ext cx="4176720" cy="3332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subTitle"/>
          </p:nvPr>
        </p:nvSpPr>
        <p:spPr>
          <a:xfrm>
            <a:off x="982080" y="2666880"/>
            <a:ext cx="7704360" cy="333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982080" y="2666880"/>
            <a:ext cx="7704360" cy="3332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982080" y="2666880"/>
            <a:ext cx="3759480" cy="3332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929840" y="2666880"/>
            <a:ext cx="3759480" cy="3332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982080" y="2666880"/>
            <a:ext cx="3759480" cy="3332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929840" y="2666880"/>
            <a:ext cx="3759480" cy="3332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subTitle"/>
          </p:nvPr>
        </p:nvSpPr>
        <p:spPr>
          <a:xfrm>
            <a:off x="982080" y="457200"/>
            <a:ext cx="7704360" cy="9182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982080" y="2666880"/>
            <a:ext cx="3759480" cy="1589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982080" y="4407840"/>
            <a:ext cx="3759480" cy="1589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929840" y="2666880"/>
            <a:ext cx="3759480" cy="3332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982080" y="2666880"/>
            <a:ext cx="3759480" cy="3332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929840" y="2666880"/>
            <a:ext cx="3759480" cy="1589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4929840" y="4407840"/>
            <a:ext cx="3759480" cy="1589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982080" y="2666880"/>
            <a:ext cx="3759480" cy="1589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929840" y="2666880"/>
            <a:ext cx="3759480" cy="1589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982080" y="4407840"/>
            <a:ext cx="7704360" cy="1589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982080" y="2666880"/>
            <a:ext cx="7704360" cy="1589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982080" y="4407840"/>
            <a:ext cx="7704360" cy="1589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982080" y="2666880"/>
            <a:ext cx="3759480" cy="1589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929840" y="2666880"/>
            <a:ext cx="3759480" cy="1589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4929840" y="4407840"/>
            <a:ext cx="3759480" cy="1589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71" name="PlaceHolder 5"/>
          <p:cNvSpPr>
            <a:spLocks noGrp="1"/>
          </p:cNvSpPr>
          <p:nvPr>
            <p:ph type="body"/>
          </p:nvPr>
        </p:nvSpPr>
        <p:spPr>
          <a:xfrm>
            <a:off x="982080" y="4407840"/>
            <a:ext cx="3759480" cy="1589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982080" y="2666880"/>
            <a:ext cx="7704360" cy="3332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982080" y="2666880"/>
            <a:ext cx="7704360" cy="3332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175" name="Immagine 174"/>
          <p:cNvPicPr/>
          <p:nvPr/>
        </p:nvPicPr>
        <p:blipFill>
          <a:blip r:embed="rId2"/>
          <a:stretch/>
        </p:blipFill>
        <p:spPr>
          <a:xfrm>
            <a:off x="2745720" y="2666520"/>
            <a:ext cx="4176720" cy="3332520"/>
          </a:xfrm>
          <a:prstGeom prst="rect">
            <a:avLst/>
          </a:prstGeom>
          <a:ln>
            <a:noFill/>
          </a:ln>
        </p:spPr>
      </p:pic>
      <p:pic>
        <p:nvPicPr>
          <p:cNvPr id="176" name="Immagine 175"/>
          <p:cNvPicPr/>
          <p:nvPr/>
        </p:nvPicPr>
        <p:blipFill>
          <a:blip r:embed="rId2"/>
          <a:stretch/>
        </p:blipFill>
        <p:spPr>
          <a:xfrm>
            <a:off x="2745720" y="2666520"/>
            <a:ext cx="4176720" cy="3332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982080" y="457200"/>
            <a:ext cx="7704360" cy="9182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982080" y="2666880"/>
            <a:ext cx="3759480" cy="1589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982080" y="4407840"/>
            <a:ext cx="3759480" cy="1589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929840" y="2666880"/>
            <a:ext cx="3759480" cy="3332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982080" y="2666880"/>
            <a:ext cx="3759480" cy="3332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929840" y="2666880"/>
            <a:ext cx="3759480" cy="1589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929840" y="4407840"/>
            <a:ext cx="3759480" cy="1589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982080" y="2666880"/>
            <a:ext cx="3759480" cy="1589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929840" y="2666880"/>
            <a:ext cx="3759480" cy="1589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982080" y="4407840"/>
            <a:ext cx="7704360" cy="1589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1"/>
          <p:cNvSpPr/>
          <p:nvPr/>
        </p:nvSpPr>
        <p:spPr>
          <a:xfrm>
            <a:off x="0" y="0"/>
            <a:ext cx="1072800" cy="5290920"/>
          </a:xfrm>
          <a:custGeom>
            <a:avLst/>
            <a:gdLst/>
            <a:ahLst/>
            <a:cxnLst/>
            <a:rect l="l" t="t" r="r" b="b"/>
            <a:pathLst>
              <a:path w="676" h="3333">
                <a:moveTo>
                  <a:pt x="0" y="3132"/>
                </a:moveTo>
                <a:lnTo>
                  <a:pt x="0" y="3312"/>
                </a:lnTo>
                <a:lnTo>
                  <a:pt x="126" y="3333"/>
                </a:lnTo>
                <a:lnTo>
                  <a:pt x="676" y="0"/>
                </a:lnTo>
                <a:lnTo>
                  <a:pt x="514" y="0"/>
                </a:lnTo>
                <a:lnTo>
                  <a:pt x="0" y="31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2"/>
          <p:cNvSpPr/>
          <p:nvPr/>
        </p:nvSpPr>
        <p:spPr>
          <a:xfrm>
            <a:off x="0" y="0"/>
            <a:ext cx="758520" cy="4624200"/>
          </a:xfrm>
          <a:custGeom>
            <a:avLst/>
            <a:gdLst/>
            <a:ahLst/>
            <a:cxnLst/>
            <a:rect l="l" t="t" r="r" b="b"/>
            <a:pathLst>
              <a:path w="478" h="2913">
                <a:moveTo>
                  <a:pt x="478" y="0"/>
                </a:moveTo>
                <a:lnTo>
                  <a:pt x="318" y="0"/>
                </a:lnTo>
                <a:lnTo>
                  <a:pt x="0" y="1938"/>
                </a:lnTo>
                <a:lnTo>
                  <a:pt x="0" y="2913"/>
                </a:lnTo>
                <a:lnTo>
                  <a:pt x="478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5662440"/>
            <a:ext cx="906120" cy="1195200"/>
          </a:xfrm>
          <a:custGeom>
            <a:avLst/>
            <a:gdLst/>
            <a:ahLst/>
            <a:cxnLst/>
            <a:rect l="l" t="t" r="r" b="b"/>
            <a:pathLst>
              <a:path w="571" h="753">
                <a:moveTo>
                  <a:pt x="0" y="0"/>
                </a:moveTo>
                <a:lnTo>
                  <a:pt x="0" y="12"/>
                </a:lnTo>
                <a:lnTo>
                  <a:pt x="538" y="753"/>
                </a:lnTo>
                <a:lnTo>
                  <a:pt x="571" y="75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0" y="5295960"/>
            <a:ext cx="1487160" cy="1561680"/>
          </a:xfrm>
          <a:custGeom>
            <a:avLst/>
            <a:gdLst/>
            <a:ahLst/>
            <a:cxnLst/>
            <a:rect l="l" t="t" r="r" b="b"/>
            <a:pathLst>
              <a:path w="937" h="984">
                <a:moveTo>
                  <a:pt x="0" y="0"/>
                </a:moveTo>
                <a:lnTo>
                  <a:pt x="0" y="3"/>
                </a:lnTo>
                <a:lnTo>
                  <a:pt x="901" y="984"/>
                </a:lnTo>
                <a:lnTo>
                  <a:pt x="937" y="9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0" y="5257800"/>
            <a:ext cx="2131560" cy="1599840"/>
          </a:xfrm>
          <a:custGeom>
            <a:avLst/>
            <a:gdLst/>
            <a:ahLst/>
            <a:cxnLst/>
            <a:rect l="l" t="t" r="r" b="b"/>
            <a:pathLst>
              <a:path w="1343" h="1008">
                <a:moveTo>
                  <a:pt x="0" y="24"/>
                </a:moveTo>
                <a:lnTo>
                  <a:pt x="937" y="1008"/>
                </a:lnTo>
                <a:lnTo>
                  <a:pt x="1343" y="1008"/>
                </a:lnTo>
                <a:lnTo>
                  <a:pt x="126" y="21"/>
                </a:lnTo>
                <a:lnTo>
                  <a:pt x="0" y="0"/>
                </a:lnTo>
                <a:lnTo>
                  <a:pt x="0" y="2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0" y="5357880"/>
            <a:ext cx="1377720" cy="1499760"/>
          </a:xfrm>
          <a:custGeom>
            <a:avLst/>
            <a:gdLst/>
            <a:ahLst/>
            <a:cxnLst/>
            <a:rect l="l" t="t" r="r" b="b"/>
            <a:pathLst>
              <a:path w="868" h="945">
                <a:moveTo>
                  <a:pt x="0" y="192"/>
                </a:moveTo>
                <a:lnTo>
                  <a:pt x="571" y="945"/>
                </a:lnTo>
                <a:lnTo>
                  <a:pt x="868" y="945"/>
                </a:lnTo>
                <a:lnTo>
                  <a:pt x="0" y="0"/>
                </a:lnTo>
                <a:lnTo>
                  <a:pt x="0" y="19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Fare clic per modificare lo stile del titolo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982080" y="2666880"/>
            <a:ext cx="7704360" cy="3332520"/>
          </a:xfrm>
          <a:prstGeom prst="rect">
            <a:avLst/>
          </a:prstGeom>
        </p:spPr>
        <p:txBody>
          <a:bodyPr anchor="ctr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Secondo livello struttura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Terzo livello struttura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Quarto livello struttura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Quinto livello struttura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Sesto livello struttura</a:t>
            </a:r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Settimo livello strutturaModifica gli stili del testo dello schema</a:t>
            </a:r>
          </a:p>
          <a:p>
            <a:pPr marL="743040" lvl="1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Secondo livello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200240" lvl="2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Terzo livello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542960" lvl="3" indent="-17100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Quarto livello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000160" lvl="4" indent="-17100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Quinto livello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dt"/>
          </p:nvPr>
        </p:nvSpPr>
        <p:spPr>
          <a:xfrm>
            <a:off x="7344360" y="6108120"/>
            <a:ext cx="8571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it-IT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14/03/17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PlaceHolder 10"/>
          <p:cNvSpPr>
            <a:spLocks noGrp="1"/>
          </p:cNvSpPr>
          <p:nvPr>
            <p:ph type="ftr"/>
          </p:nvPr>
        </p:nvSpPr>
        <p:spPr>
          <a:xfrm>
            <a:off x="1972800" y="6108120"/>
            <a:ext cx="5314320" cy="364680"/>
          </a:xfrm>
          <a:prstGeom prst="rect">
            <a:avLst/>
          </a:prstGeom>
        </p:spPr>
        <p:txBody>
          <a:bodyPr anchor="ctr"/>
          <a:lstStyle/>
          <a:p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" name="PlaceHolder 11"/>
          <p:cNvSpPr>
            <a:spLocks noGrp="1"/>
          </p:cNvSpPr>
          <p:nvPr>
            <p:ph type="sldNum"/>
          </p:nvPr>
        </p:nvSpPr>
        <p:spPr>
          <a:xfrm>
            <a:off x="8259120" y="6108120"/>
            <a:ext cx="42732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B3DFF92-D812-4DDD-9F68-4AF634807364}" type="slidenum">
              <a:rPr lang="it-IT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‹N›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0"/>
            <a:ext cx="1072800" cy="5290920"/>
          </a:xfrm>
          <a:custGeom>
            <a:avLst/>
            <a:gdLst/>
            <a:ahLst/>
            <a:cxnLst/>
            <a:rect l="l" t="t" r="r" b="b"/>
            <a:pathLst>
              <a:path w="676" h="3333">
                <a:moveTo>
                  <a:pt x="0" y="3132"/>
                </a:moveTo>
                <a:lnTo>
                  <a:pt x="0" y="3312"/>
                </a:lnTo>
                <a:lnTo>
                  <a:pt x="126" y="3333"/>
                </a:lnTo>
                <a:lnTo>
                  <a:pt x="676" y="0"/>
                </a:lnTo>
                <a:lnTo>
                  <a:pt x="514" y="0"/>
                </a:lnTo>
                <a:lnTo>
                  <a:pt x="0" y="31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2"/>
          <p:cNvSpPr/>
          <p:nvPr/>
        </p:nvSpPr>
        <p:spPr>
          <a:xfrm>
            <a:off x="0" y="0"/>
            <a:ext cx="758520" cy="4624200"/>
          </a:xfrm>
          <a:custGeom>
            <a:avLst/>
            <a:gdLst/>
            <a:ahLst/>
            <a:cxnLst/>
            <a:rect l="l" t="t" r="r" b="b"/>
            <a:pathLst>
              <a:path w="478" h="2913">
                <a:moveTo>
                  <a:pt x="478" y="0"/>
                </a:moveTo>
                <a:lnTo>
                  <a:pt x="318" y="0"/>
                </a:lnTo>
                <a:lnTo>
                  <a:pt x="0" y="1938"/>
                </a:lnTo>
                <a:lnTo>
                  <a:pt x="0" y="2913"/>
                </a:lnTo>
                <a:lnTo>
                  <a:pt x="478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0" y="5662440"/>
            <a:ext cx="906120" cy="1195200"/>
          </a:xfrm>
          <a:custGeom>
            <a:avLst/>
            <a:gdLst/>
            <a:ahLst/>
            <a:cxnLst/>
            <a:rect l="l" t="t" r="r" b="b"/>
            <a:pathLst>
              <a:path w="571" h="753">
                <a:moveTo>
                  <a:pt x="0" y="0"/>
                </a:moveTo>
                <a:lnTo>
                  <a:pt x="0" y="12"/>
                </a:lnTo>
                <a:lnTo>
                  <a:pt x="538" y="753"/>
                </a:lnTo>
                <a:lnTo>
                  <a:pt x="571" y="75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4"/>
          <p:cNvSpPr/>
          <p:nvPr/>
        </p:nvSpPr>
        <p:spPr>
          <a:xfrm>
            <a:off x="0" y="5295960"/>
            <a:ext cx="1487160" cy="1561680"/>
          </a:xfrm>
          <a:custGeom>
            <a:avLst/>
            <a:gdLst/>
            <a:ahLst/>
            <a:cxnLst/>
            <a:rect l="l" t="t" r="r" b="b"/>
            <a:pathLst>
              <a:path w="937" h="984">
                <a:moveTo>
                  <a:pt x="0" y="0"/>
                </a:moveTo>
                <a:lnTo>
                  <a:pt x="0" y="3"/>
                </a:lnTo>
                <a:lnTo>
                  <a:pt x="901" y="984"/>
                </a:lnTo>
                <a:lnTo>
                  <a:pt x="937" y="9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5"/>
          <p:cNvSpPr/>
          <p:nvPr/>
        </p:nvSpPr>
        <p:spPr>
          <a:xfrm>
            <a:off x="0" y="5257800"/>
            <a:ext cx="2131560" cy="1599840"/>
          </a:xfrm>
          <a:custGeom>
            <a:avLst/>
            <a:gdLst/>
            <a:ahLst/>
            <a:cxnLst/>
            <a:rect l="l" t="t" r="r" b="b"/>
            <a:pathLst>
              <a:path w="1343" h="1008">
                <a:moveTo>
                  <a:pt x="0" y="24"/>
                </a:moveTo>
                <a:lnTo>
                  <a:pt x="937" y="1008"/>
                </a:lnTo>
                <a:lnTo>
                  <a:pt x="1343" y="1008"/>
                </a:lnTo>
                <a:lnTo>
                  <a:pt x="126" y="21"/>
                </a:lnTo>
                <a:lnTo>
                  <a:pt x="0" y="0"/>
                </a:lnTo>
                <a:lnTo>
                  <a:pt x="0" y="2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6"/>
          <p:cNvSpPr/>
          <p:nvPr/>
        </p:nvSpPr>
        <p:spPr>
          <a:xfrm>
            <a:off x="0" y="5357880"/>
            <a:ext cx="1377720" cy="1499760"/>
          </a:xfrm>
          <a:custGeom>
            <a:avLst/>
            <a:gdLst/>
            <a:ahLst/>
            <a:cxnLst/>
            <a:rect l="l" t="t" r="r" b="b"/>
            <a:pathLst>
              <a:path w="868" h="945">
                <a:moveTo>
                  <a:pt x="0" y="192"/>
                </a:moveTo>
                <a:lnTo>
                  <a:pt x="571" y="945"/>
                </a:lnTo>
                <a:lnTo>
                  <a:pt x="868" y="945"/>
                </a:lnTo>
                <a:lnTo>
                  <a:pt x="0" y="0"/>
                </a:lnTo>
                <a:lnTo>
                  <a:pt x="0" y="19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PlaceHolder 7"/>
          <p:cNvSpPr>
            <a:spLocks noGrp="1"/>
          </p:cNvSpPr>
          <p:nvPr>
            <p:ph type="dt"/>
          </p:nvPr>
        </p:nvSpPr>
        <p:spPr>
          <a:xfrm>
            <a:off x="7358760" y="6116040"/>
            <a:ext cx="8571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it-IT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14/03/17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2" name="PlaceHolder 8"/>
          <p:cNvSpPr>
            <a:spLocks noGrp="1"/>
          </p:cNvSpPr>
          <p:nvPr>
            <p:ph type="ftr"/>
          </p:nvPr>
        </p:nvSpPr>
        <p:spPr>
          <a:xfrm>
            <a:off x="1986840" y="6116040"/>
            <a:ext cx="5314320" cy="364680"/>
          </a:xfrm>
          <a:prstGeom prst="rect">
            <a:avLst/>
          </a:prstGeom>
        </p:spPr>
        <p:txBody>
          <a:bodyPr anchor="ctr"/>
          <a:lstStyle/>
          <a:p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3" name="PlaceHolder 9"/>
          <p:cNvSpPr>
            <a:spLocks noGrp="1"/>
          </p:cNvSpPr>
          <p:nvPr>
            <p:ph type="sldNum"/>
          </p:nvPr>
        </p:nvSpPr>
        <p:spPr>
          <a:xfrm>
            <a:off x="8273160" y="6116040"/>
            <a:ext cx="41328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17DEEDAA-2DF0-4AA9-88A1-660025ADB56F}" type="slidenum">
              <a:rPr lang="it-IT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‹N›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4" name="PlaceHolder 10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Fai clic per modificare il formato del testo del titolo</a:t>
            </a:r>
          </a:p>
        </p:txBody>
      </p:sp>
      <p:sp>
        <p:nvSpPr>
          <p:cNvPr id="55" name="PlaceHolder 1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Secondo livello struttura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Terzo livello struttura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Quarto livello struttura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Quinto livello struttura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Sesto livello struttura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1072800" cy="5290920"/>
          </a:xfrm>
          <a:custGeom>
            <a:avLst/>
            <a:gdLst/>
            <a:ahLst/>
            <a:cxnLst/>
            <a:rect l="l" t="t" r="r" b="b"/>
            <a:pathLst>
              <a:path w="676" h="3333">
                <a:moveTo>
                  <a:pt x="0" y="3132"/>
                </a:moveTo>
                <a:lnTo>
                  <a:pt x="0" y="3312"/>
                </a:lnTo>
                <a:lnTo>
                  <a:pt x="126" y="3333"/>
                </a:lnTo>
                <a:lnTo>
                  <a:pt x="676" y="0"/>
                </a:lnTo>
                <a:lnTo>
                  <a:pt x="514" y="0"/>
                </a:lnTo>
                <a:lnTo>
                  <a:pt x="0" y="31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CustomShape 2"/>
          <p:cNvSpPr/>
          <p:nvPr/>
        </p:nvSpPr>
        <p:spPr>
          <a:xfrm>
            <a:off x="0" y="0"/>
            <a:ext cx="758520" cy="4624200"/>
          </a:xfrm>
          <a:custGeom>
            <a:avLst/>
            <a:gdLst/>
            <a:ahLst/>
            <a:cxnLst/>
            <a:rect l="l" t="t" r="r" b="b"/>
            <a:pathLst>
              <a:path w="478" h="2913">
                <a:moveTo>
                  <a:pt x="478" y="0"/>
                </a:moveTo>
                <a:lnTo>
                  <a:pt x="318" y="0"/>
                </a:lnTo>
                <a:lnTo>
                  <a:pt x="0" y="1938"/>
                </a:lnTo>
                <a:lnTo>
                  <a:pt x="0" y="2913"/>
                </a:lnTo>
                <a:lnTo>
                  <a:pt x="478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3"/>
          <p:cNvSpPr/>
          <p:nvPr/>
        </p:nvSpPr>
        <p:spPr>
          <a:xfrm>
            <a:off x="0" y="5662440"/>
            <a:ext cx="906120" cy="1195200"/>
          </a:xfrm>
          <a:custGeom>
            <a:avLst/>
            <a:gdLst/>
            <a:ahLst/>
            <a:cxnLst/>
            <a:rect l="l" t="t" r="r" b="b"/>
            <a:pathLst>
              <a:path w="571" h="753">
                <a:moveTo>
                  <a:pt x="0" y="0"/>
                </a:moveTo>
                <a:lnTo>
                  <a:pt x="0" y="12"/>
                </a:lnTo>
                <a:lnTo>
                  <a:pt x="538" y="753"/>
                </a:lnTo>
                <a:lnTo>
                  <a:pt x="571" y="75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CustomShape 4"/>
          <p:cNvSpPr/>
          <p:nvPr/>
        </p:nvSpPr>
        <p:spPr>
          <a:xfrm>
            <a:off x="0" y="5295960"/>
            <a:ext cx="1487160" cy="1561680"/>
          </a:xfrm>
          <a:custGeom>
            <a:avLst/>
            <a:gdLst/>
            <a:ahLst/>
            <a:cxnLst/>
            <a:rect l="l" t="t" r="r" b="b"/>
            <a:pathLst>
              <a:path w="937" h="984">
                <a:moveTo>
                  <a:pt x="0" y="0"/>
                </a:moveTo>
                <a:lnTo>
                  <a:pt x="0" y="3"/>
                </a:lnTo>
                <a:lnTo>
                  <a:pt x="901" y="984"/>
                </a:lnTo>
                <a:lnTo>
                  <a:pt x="937" y="9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5"/>
          <p:cNvSpPr/>
          <p:nvPr/>
        </p:nvSpPr>
        <p:spPr>
          <a:xfrm>
            <a:off x="0" y="5257800"/>
            <a:ext cx="2131560" cy="1599840"/>
          </a:xfrm>
          <a:custGeom>
            <a:avLst/>
            <a:gdLst/>
            <a:ahLst/>
            <a:cxnLst/>
            <a:rect l="l" t="t" r="r" b="b"/>
            <a:pathLst>
              <a:path w="1343" h="1008">
                <a:moveTo>
                  <a:pt x="0" y="24"/>
                </a:moveTo>
                <a:lnTo>
                  <a:pt x="937" y="1008"/>
                </a:lnTo>
                <a:lnTo>
                  <a:pt x="1343" y="1008"/>
                </a:lnTo>
                <a:lnTo>
                  <a:pt x="126" y="21"/>
                </a:lnTo>
                <a:lnTo>
                  <a:pt x="0" y="0"/>
                </a:lnTo>
                <a:lnTo>
                  <a:pt x="0" y="2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CustomShape 6"/>
          <p:cNvSpPr/>
          <p:nvPr/>
        </p:nvSpPr>
        <p:spPr>
          <a:xfrm>
            <a:off x="0" y="5357880"/>
            <a:ext cx="1377720" cy="1499760"/>
          </a:xfrm>
          <a:custGeom>
            <a:avLst/>
            <a:gdLst/>
            <a:ahLst/>
            <a:cxnLst/>
            <a:rect l="l" t="t" r="r" b="b"/>
            <a:pathLst>
              <a:path w="868" h="945">
                <a:moveTo>
                  <a:pt x="0" y="192"/>
                </a:moveTo>
                <a:lnTo>
                  <a:pt x="571" y="945"/>
                </a:lnTo>
                <a:lnTo>
                  <a:pt x="868" y="945"/>
                </a:lnTo>
                <a:lnTo>
                  <a:pt x="0" y="0"/>
                </a:lnTo>
                <a:lnTo>
                  <a:pt x="0" y="19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7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Secondo livello struttura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Terzo livello struttura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Quarto livello struttura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Quinto livello struttura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Sesto livello struttura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0" y="0"/>
            <a:ext cx="1072800" cy="5290920"/>
          </a:xfrm>
          <a:custGeom>
            <a:avLst/>
            <a:gdLst/>
            <a:ahLst/>
            <a:cxnLst/>
            <a:rect l="l" t="t" r="r" b="b"/>
            <a:pathLst>
              <a:path w="676" h="3333">
                <a:moveTo>
                  <a:pt x="0" y="3132"/>
                </a:moveTo>
                <a:lnTo>
                  <a:pt x="0" y="3312"/>
                </a:lnTo>
                <a:lnTo>
                  <a:pt x="126" y="3333"/>
                </a:lnTo>
                <a:lnTo>
                  <a:pt x="676" y="0"/>
                </a:lnTo>
                <a:lnTo>
                  <a:pt x="514" y="0"/>
                </a:lnTo>
                <a:lnTo>
                  <a:pt x="0" y="31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CustomShape 2"/>
          <p:cNvSpPr/>
          <p:nvPr/>
        </p:nvSpPr>
        <p:spPr>
          <a:xfrm>
            <a:off x="0" y="0"/>
            <a:ext cx="758520" cy="4624200"/>
          </a:xfrm>
          <a:custGeom>
            <a:avLst/>
            <a:gdLst/>
            <a:ahLst/>
            <a:cxnLst/>
            <a:rect l="l" t="t" r="r" b="b"/>
            <a:pathLst>
              <a:path w="478" h="2913">
                <a:moveTo>
                  <a:pt x="478" y="0"/>
                </a:moveTo>
                <a:lnTo>
                  <a:pt x="318" y="0"/>
                </a:lnTo>
                <a:lnTo>
                  <a:pt x="0" y="1938"/>
                </a:lnTo>
                <a:lnTo>
                  <a:pt x="0" y="2913"/>
                </a:lnTo>
                <a:lnTo>
                  <a:pt x="478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3"/>
          <p:cNvSpPr/>
          <p:nvPr/>
        </p:nvSpPr>
        <p:spPr>
          <a:xfrm>
            <a:off x="0" y="5662440"/>
            <a:ext cx="906120" cy="1195200"/>
          </a:xfrm>
          <a:custGeom>
            <a:avLst/>
            <a:gdLst/>
            <a:ahLst/>
            <a:cxnLst/>
            <a:rect l="l" t="t" r="r" b="b"/>
            <a:pathLst>
              <a:path w="571" h="753">
                <a:moveTo>
                  <a:pt x="0" y="0"/>
                </a:moveTo>
                <a:lnTo>
                  <a:pt x="0" y="12"/>
                </a:lnTo>
                <a:lnTo>
                  <a:pt x="538" y="753"/>
                </a:lnTo>
                <a:lnTo>
                  <a:pt x="571" y="75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4"/>
          <p:cNvSpPr/>
          <p:nvPr/>
        </p:nvSpPr>
        <p:spPr>
          <a:xfrm>
            <a:off x="0" y="5295960"/>
            <a:ext cx="1487160" cy="1561680"/>
          </a:xfrm>
          <a:custGeom>
            <a:avLst/>
            <a:gdLst/>
            <a:ahLst/>
            <a:cxnLst/>
            <a:rect l="l" t="t" r="r" b="b"/>
            <a:pathLst>
              <a:path w="937" h="984">
                <a:moveTo>
                  <a:pt x="0" y="0"/>
                </a:moveTo>
                <a:lnTo>
                  <a:pt x="0" y="3"/>
                </a:lnTo>
                <a:lnTo>
                  <a:pt x="901" y="984"/>
                </a:lnTo>
                <a:lnTo>
                  <a:pt x="937" y="9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CustomShape 5"/>
          <p:cNvSpPr/>
          <p:nvPr/>
        </p:nvSpPr>
        <p:spPr>
          <a:xfrm>
            <a:off x="0" y="5257800"/>
            <a:ext cx="2131560" cy="1599840"/>
          </a:xfrm>
          <a:custGeom>
            <a:avLst/>
            <a:gdLst/>
            <a:ahLst/>
            <a:cxnLst/>
            <a:rect l="l" t="t" r="r" b="b"/>
            <a:pathLst>
              <a:path w="1343" h="1008">
                <a:moveTo>
                  <a:pt x="0" y="24"/>
                </a:moveTo>
                <a:lnTo>
                  <a:pt x="937" y="1008"/>
                </a:lnTo>
                <a:lnTo>
                  <a:pt x="1343" y="1008"/>
                </a:lnTo>
                <a:lnTo>
                  <a:pt x="126" y="21"/>
                </a:lnTo>
                <a:lnTo>
                  <a:pt x="0" y="0"/>
                </a:lnTo>
                <a:lnTo>
                  <a:pt x="0" y="2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6"/>
          <p:cNvSpPr/>
          <p:nvPr/>
        </p:nvSpPr>
        <p:spPr>
          <a:xfrm>
            <a:off x="0" y="5357880"/>
            <a:ext cx="1377720" cy="1499760"/>
          </a:xfrm>
          <a:custGeom>
            <a:avLst/>
            <a:gdLst/>
            <a:ahLst/>
            <a:cxnLst/>
            <a:rect l="l" t="t" r="r" b="b"/>
            <a:pathLst>
              <a:path w="868" h="945">
                <a:moveTo>
                  <a:pt x="0" y="192"/>
                </a:moveTo>
                <a:lnTo>
                  <a:pt x="571" y="945"/>
                </a:lnTo>
                <a:lnTo>
                  <a:pt x="868" y="945"/>
                </a:lnTo>
                <a:lnTo>
                  <a:pt x="0" y="0"/>
                </a:lnTo>
                <a:lnTo>
                  <a:pt x="0" y="19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PlaceHolder 7"/>
          <p:cNvSpPr>
            <a:spLocks noGrp="1"/>
          </p:cNvSpPr>
          <p:nvPr>
            <p:ph type="title"/>
          </p:nvPr>
        </p:nvSpPr>
        <p:spPr>
          <a:xfrm>
            <a:off x="982080" y="457200"/>
            <a:ext cx="7704360" cy="19807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Fare clic per modificare lo stile del titolo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39" name="PlaceHolder 8"/>
          <p:cNvSpPr>
            <a:spLocks noGrp="1"/>
          </p:cNvSpPr>
          <p:nvPr>
            <p:ph type="dt"/>
          </p:nvPr>
        </p:nvSpPr>
        <p:spPr>
          <a:xfrm>
            <a:off x="7358760" y="6116040"/>
            <a:ext cx="8571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it-IT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14/03/17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0" name="PlaceHolder 9"/>
          <p:cNvSpPr>
            <a:spLocks noGrp="1"/>
          </p:cNvSpPr>
          <p:nvPr>
            <p:ph type="ftr"/>
          </p:nvPr>
        </p:nvSpPr>
        <p:spPr>
          <a:xfrm>
            <a:off x="1986840" y="6116040"/>
            <a:ext cx="5314320" cy="364680"/>
          </a:xfrm>
          <a:prstGeom prst="rect">
            <a:avLst/>
          </a:prstGeom>
        </p:spPr>
        <p:txBody>
          <a:bodyPr anchor="ctr"/>
          <a:lstStyle/>
          <a:p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1" name="PlaceHolder 10"/>
          <p:cNvSpPr>
            <a:spLocks noGrp="1"/>
          </p:cNvSpPr>
          <p:nvPr>
            <p:ph type="sldNum"/>
          </p:nvPr>
        </p:nvSpPr>
        <p:spPr>
          <a:xfrm>
            <a:off x="8273160" y="6116040"/>
            <a:ext cx="41328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30BE93AC-19CB-4207-BB92-C31B9E34CF3E}" type="slidenum">
              <a:rPr lang="it-IT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‹N›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2" name="PlaceHolder 1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Secondo livello struttura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Terzo livello struttura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Quarto livello struttura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Quinto livello struttura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Sesto livello struttura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714240" y="642960"/>
            <a:ext cx="7714800" cy="155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9600" b="1" strike="noStrike" spc="-1">
                <a:solidFill>
                  <a:srgbClr val="00CED9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ONU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4500720" y="5715000"/>
            <a:ext cx="4142880" cy="785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Alice Berselli, Gabriella </a:t>
            </a:r>
            <a:r>
              <a:rPr lang="it-IT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Rae</a:t>
            </a:r>
            <a:r>
              <a:rPr lang="it-IT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Mattioli, Cecilia </a:t>
            </a:r>
            <a:r>
              <a:rPr lang="it-IT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Nocetti</a:t>
            </a:r>
            <a:r>
              <a:rPr lang="it-IT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, Giusy Rossi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0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Classe 2^D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9" name="Picture 2"/>
          <p:cNvPicPr/>
          <p:nvPr/>
        </p:nvPicPr>
        <p:blipFill>
          <a:blip r:embed="rId2"/>
          <a:stretch/>
        </p:blipFill>
        <p:spPr>
          <a:xfrm>
            <a:off x="0" y="3357720"/>
            <a:ext cx="4642920" cy="3499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1"/>
          <p:cNvSpPr txBox="1"/>
          <p:nvPr/>
        </p:nvSpPr>
        <p:spPr>
          <a:xfrm>
            <a:off x="982080" y="457200"/>
            <a:ext cx="7704360" cy="756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0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Il Consiglio di sicurezza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249" name="Picture 4"/>
          <p:cNvPicPr/>
          <p:nvPr/>
        </p:nvPicPr>
        <p:blipFill>
          <a:blip r:embed="rId2"/>
          <a:stretch/>
        </p:blipFill>
        <p:spPr>
          <a:xfrm>
            <a:off x="357120" y="1476000"/>
            <a:ext cx="4500360" cy="4667040"/>
          </a:xfrm>
          <a:prstGeom prst="rect">
            <a:avLst/>
          </a:prstGeom>
          <a:ln>
            <a:noFill/>
          </a:ln>
        </p:spPr>
      </p:pic>
      <p:pic>
        <p:nvPicPr>
          <p:cNvPr id="250" name="Picture 6"/>
          <p:cNvPicPr/>
          <p:nvPr/>
        </p:nvPicPr>
        <p:blipFill>
          <a:blip r:embed="rId3"/>
          <a:stretch/>
        </p:blipFill>
        <p:spPr>
          <a:xfrm>
            <a:off x="5000760" y="1433880"/>
            <a:ext cx="3642840" cy="2209320"/>
          </a:xfrm>
          <a:prstGeom prst="rect">
            <a:avLst/>
          </a:prstGeom>
          <a:ln>
            <a:noFill/>
          </a:ln>
        </p:spPr>
      </p:pic>
      <p:pic>
        <p:nvPicPr>
          <p:cNvPr id="251" name="Picture 8"/>
          <p:cNvPicPr/>
          <p:nvPr/>
        </p:nvPicPr>
        <p:blipFill>
          <a:blip r:embed="rId4"/>
          <a:stretch/>
        </p:blipFill>
        <p:spPr>
          <a:xfrm>
            <a:off x="4929120" y="4017960"/>
            <a:ext cx="3900240" cy="2189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500040" y="357120"/>
            <a:ext cx="8186400" cy="9712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Il Segretariato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53" name="TextShape 2"/>
          <p:cNvSpPr txBox="1"/>
          <p:nvPr/>
        </p:nvSpPr>
        <p:spPr>
          <a:xfrm>
            <a:off x="214200" y="1214280"/>
            <a:ext cx="8500680" cy="2499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85840" indent="-285480">
              <a:lnSpc>
                <a:spcPct val="100000"/>
              </a:lnSpc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 È la </a:t>
            </a:r>
            <a:r>
              <a:rPr lang="en-US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struttura amministrativa </a:t>
            </a: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dei dipendenti delle Nazioni Unite;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85840" indent="-285480">
              <a:lnSpc>
                <a:spcPct val="100000"/>
              </a:lnSpc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Sede: </a:t>
            </a:r>
            <a:r>
              <a:rPr lang="en-US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New York</a:t>
            </a: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;</a:t>
            </a:r>
            <a:r>
              <a:rPr lang="en-US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</a:t>
            </a: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Capo: </a:t>
            </a:r>
            <a:r>
              <a:rPr lang="en-US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Segretario generale</a:t>
            </a: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254" name="Picture 6"/>
          <p:cNvPicPr/>
          <p:nvPr/>
        </p:nvPicPr>
        <p:blipFill>
          <a:blip r:embed="rId2"/>
          <a:stretch/>
        </p:blipFill>
        <p:spPr>
          <a:xfrm>
            <a:off x="1571760" y="3357720"/>
            <a:ext cx="6214680" cy="3293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714240" y="357120"/>
            <a:ext cx="7704360" cy="12567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Il Segretario generale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56" name="TextShape 2"/>
          <p:cNvSpPr txBox="1"/>
          <p:nvPr/>
        </p:nvSpPr>
        <p:spPr>
          <a:xfrm>
            <a:off x="457200" y="1785960"/>
            <a:ext cx="5614560" cy="4428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85840" indent="-285480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 </a:t>
            </a:r>
            <a:r>
              <a:rPr lang="en-US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Coordina</a:t>
            </a: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attività </a:t>
            </a: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dei diversi organi;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85840" indent="-285480"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85840" indent="-285480"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 </a:t>
            </a:r>
            <a:r>
              <a:rPr lang="en-US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Nominato</a:t>
            </a: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dall’</a:t>
            </a:r>
            <a:r>
              <a:rPr lang="en-US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Assemblea generale </a:t>
            </a: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(su proposta del Consiglio di Sicurezza);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85840" indent="-285480"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85840" indent="-285480"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 Durata in carica: </a:t>
            </a:r>
            <a:r>
              <a:rPr lang="en-US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 anni </a:t>
            </a: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(con mandato rinnovabile).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257" name="Immagine 256"/>
          <p:cNvPicPr/>
          <p:nvPr/>
        </p:nvPicPr>
        <p:blipFill>
          <a:blip r:embed="rId2"/>
          <a:stretch/>
        </p:blipFill>
        <p:spPr>
          <a:xfrm>
            <a:off x="5933520" y="2322360"/>
            <a:ext cx="2881080" cy="3053160"/>
          </a:xfrm>
          <a:prstGeom prst="rect">
            <a:avLst/>
          </a:prstGeom>
          <a:ln>
            <a:noFill/>
          </a:ln>
        </p:spPr>
      </p:pic>
      <p:sp>
        <p:nvSpPr>
          <p:cNvPr id="258" name="CustomShape 3"/>
          <p:cNvSpPr/>
          <p:nvPr/>
        </p:nvSpPr>
        <p:spPr>
          <a:xfrm>
            <a:off x="6510960" y="5466960"/>
            <a:ext cx="1956960" cy="69156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Antonio Guterres</a:t>
            </a:r>
          </a:p>
          <a:p>
            <a:pPr algn="ctr"/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</a:t>
            </a:r>
            <a:r>
              <a:rPr lang="it-IT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 gennaio 2017</a:t>
            </a: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Shape 1"/>
          <p:cNvSpPr txBox="1"/>
          <p:nvPr/>
        </p:nvSpPr>
        <p:spPr>
          <a:xfrm>
            <a:off x="428760" y="188640"/>
            <a:ext cx="8357760" cy="1459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Corte internazionale di giustizia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60" name="TextShape 2"/>
          <p:cNvSpPr txBox="1"/>
          <p:nvPr/>
        </p:nvSpPr>
        <p:spPr>
          <a:xfrm>
            <a:off x="357120" y="1643040"/>
            <a:ext cx="5500440" cy="45003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85840" indent="-285480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 Sede: </a:t>
            </a: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Aja</a:t>
            </a: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Olanda;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85840" indent="-285480"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85840" indent="-285480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 Composta da </a:t>
            </a: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15 giudici </a:t>
            </a: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 nazioni diverse eletti dall’Assemblea generale;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85840" indent="-285480"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85840" indent="-285480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Risolve</a:t>
            </a: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le </a:t>
            </a: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controversie</a:t>
            </a: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tra gli 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85840" indent="-285480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Stati membri;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85840" indent="-285480"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85840" indent="-285480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 Durata in carica: </a:t>
            </a: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9 anni</a:t>
            </a: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261" name="Picture 8"/>
          <p:cNvPicPr/>
          <p:nvPr/>
        </p:nvPicPr>
        <p:blipFill>
          <a:blip r:embed="rId2"/>
          <a:stretch/>
        </p:blipFill>
        <p:spPr>
          <a:xfrm>
            <a:off x="5000760" y="3214800"/>
            <a:ext cx="4002120" cy="2642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>
            <a:off x="357120" y="214200"/>
            <a:ext cx="8357760" cy="928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4000" b="0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Corte internazionale di giustizia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3" name="Picture 4"/>
          <p:cNvPicPr/>
          <p:nvPr/>
        </p:nvPicPr>
        <p:blipFill>
          <a:blip r:embed="rId2"/>
          <a:stretch/>
        </p:blipFill>
        <p:spPr>
          <a:xfrm>
            <a:off x="357120" y="1214280"/>
            <a:ext cx="8357760" cy="5439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285840" y="214200"/>
            <a:ext cx="857232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Il Consiglio economico e sociale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65" name="TextShape 2"/>
          <p:cNvSpPr txBox="1"/>
          <p:nvPr/>
        </p:nvSpPr>
        <p:spPr>
          <a:xfrm>
            <a:off x="357120" y="1285920"/>
            <a:ext cx="8500680" cy="5214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85840" indent="-285480">
              <a:lnSpc>
                <a:spcPct val="100000"/>
              </a:lnSpc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È composto da </a:t>
            </a:r>
            <a:r>
              <a:rPr lang="en-US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54 membri </a:t>
            </a: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eletti dall’Assemblea generale;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85840" indent="-285480"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85840" indent="-285480">
              <a:lnSpc>
                <a:spcPct val="100000"/>
              </a:lnSpc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Durata in carica: </a:t>
            </a:r>
            <a:r>
              <a:rPr lang="en-US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 anni</a:t>
            </a: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;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85840" indent="-285480"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85840" indent="-285480">
              <a:lnSpc>
                <a:spcPct val="100000"/>
              </a:lnSpc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lang="en-US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 occupa di</a:t>
            </a: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85840" indent="-285480">
              <a:lnSpc>
                <a:spcPct val="100000"/>
              </a:lnSpc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- sviluppo economico mondiale; 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85840" indent="-285480">
              <a:lnSpc>
                <a:spcPct val="100000"/>
              </a:lnSpc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- problemi ambientali;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85840" indent="-285480">
              <a:lnSpc>
                <a:spcPct val="100000"/>
              </a:lnSpc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- diritti umani;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85840" indent="-285480">
              <a:lnSpc>
                <a:spcPct val="100000"/>
              </a:lnSpc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- organizza delle attività di organismi importanti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85840" indent="-285480">
              <a:lnSpc>
                <a:spcPct val="100000"/>
              </a:lnSpc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all’ interno dell’ONU.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85840" indent="-285480">
              <a:lnSpc>
                <a:spcPct val="100000"/>
              </a:lnSpc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Picture 4"/>
          <p:cNvPicPr/>
          <p:nvPr/>
        </p:nvPicPr>
        <p:blipFill>
          <a:blip r:embed="rId2"/>
          <a:stretch/>
        </p:blipFill>
        <p:spPr>
          <a:xfrm>
            <a:off x="285840" y="1500120"/>
            <a:ext cx="8572320" cy="5000400"/>
          </a:xfrm>
          <a:prstGeom prst="rect">
            <a:avLst/>
          </a:prstGeom>
          <a:ln>
            <a:noFill/>
          </a:ln>
        </p:spPr>
      </p:pic>
      <p:sp>
        <p:nvSpPr>
          <p:cNvPr id="267" name="CustomShape 1"/>
          <p:cNvSpPr/>
          <p:nvPr/>
        </p:nvSpPr>
        <p:spPr>
          <a:xfrm>
            <a:off x="571320" y="500040"/>
            <a:ext cx="8000640" cy="713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4000" b="0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Il Consiglio economico e sociale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428760" y="457200"/>
            <a:ext cx="8257680" cy="9712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5400" b="1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Le funzioni dell’ONU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69" name="CustomShape 2"/>
          <p:cNvSpPr/>
          <p:nvPr/>
        </p:nvSpPr>
        <p:spPr>
          <a:xfrm>
            <a:off x="3000240" y="2928960"/>
            <a:ext cx="2785680" cy="1856880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LE FUNZIONI DELL’ONU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CustomShape 3"/>
          <p:cNvSpPr/>
          <p:nvPr/>
        </p:nvSpPr>
        <p:spPr>
          <a:xfrm rot="16200000" flipV="1">
            <a:off x="2657520" y="2450520"/>
            <a:ext cx="735840" cy="765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271" name="CustomShape 4"/>
          <p:cNvSpPr/>
          <p:nvPr/>
        </p:nvSpPr>
        <p:spPr>
          <a:xfrm>
            <a:off x="857160" y="2000160"/>
            <a:ext cx="1785600" cy="928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Interventi militari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CustomShape 5"/>
          <p:cNvSpPr/>
          <p:nvPr/>
        </p:nvSpPr>
        <p:spPr>
          <a:xfrm rot="16200000" flipV="1">
            <a:off x="4089600" y="2624760"/>
            <a:ext cx="571320" cy="35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273" name="CustomShape 6"/>
          <p:cNvSpPr/>
          <p:nvPr/>
        </p:nvSpPr>
        <p:spPr>
          <a:xfrm>
            <a:off x="3500280" y="1643040"/>
            <a:ext cx="1714320" cy="64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Tutela della pace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CustomShape 7"/>
          <p:cNvSpPr/>
          <p:nvPr/>
        </p:nvSpPr>
        <p:spPr>
          <a:xfrm rot="5400000" flipH="1" flipV="1">
            <a:off x="5464440" y="2234880"/>
            <a:ext cx="878760" cy="1050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275" name="CustomShape 8"/>
          <p:cNvSpPr/>
          <p:nvPr/>
        </p:nvSpPr>
        <p:spPr>
          <a:xfrm>
            <a:off x="6429240" y="1928880"/>
            <a:ext cx="1356840" cy="785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 caschi blu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CustomShape 9"/>
          <p:cNvSpPr/>
          <p:nvPr/>
        </p:nvSpPr>
        <p:spPr>
          <a:xfrm rot="10800000" flipV="1">
            <a:off x="3214800" y="4714200"/>
            <a:ext cx="571320" cy="356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277" name="CustomShape 10"/>
          <p:cNvSpPr/>
          <p:nvPr/>
        </p:nvSpPr>
        <p:spPr>
          <a:xfrm>
            <a:off x="500040" y="4572000"/>
            <a:ext cx="2142720" cy="999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Corte penale internazionale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CustomShape 11"/>
          <p:cNvSpPr/>
          <p:nvPr/>
        </p:nvSpPr>
        <p:spPr>
          <a:xfrm rot="16200000" flipH="1">
            <a:off x="3982680" y="5197680"/>
            <a:ext cx="856800" cy="35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279" name="CustomShape 12"/>
          <p:cNvSpPr/>
          <p:nvPr/>
        </p:nvSpPr>
        <p:spPr>
          <a:xfrm>
            <a:off x="3643200" y="5643720"/>
            <a:ext cx="1571400" cy="713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Embargo</a:t>
            </a: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CustomShape 13"/>
          <p:cNvSpPr/>
          <p:nvPr/>
        </p:nvSpPr>
        <p:spPr>
          <a:xfrm>
            <a:off x="5643720" y="4286160"/>
            <a:ext cx="856800" cy="571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281" name="CustomShape 14"/>
          <p:cNvSpPr/>
          <p:nvPr/>
        </p:nvSpPr>
        <p:spPr>
          <a:xfrm>
            <a:off x="6429240" y="4786200"/>
            <a:ext cx="2071440" cy="85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Ruolo delle nazioni unite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571320" y="2643120"/>
            <a:ext cx="2928600" cy="1785600"/>
          </a:xfrm>
          <a:prstGeom prst="ellipse">
            <a:avLst/>
          </a:prstGeom>
          <a:solidFill>
            <a:srgbClr val="FF6600"/>
          </a:solidFill>
          <a:ln w="32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TUTELA DELLA PACE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CustomShape 2"/>
          <p:cNvSpPr/>
          <p:nvPr/>
        </p:nvSpPr>
        <p:spPr>
          <a:xfrm flipV="1">
            <a:off x="5429160" y="2928960"/>
            <a:ext cx="642600" cy="606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284" name="CustomShape 3"/>
          <p:cNvSpPr/>
          <p:nvPr/>
        </p:nvSpPr>
        <p:spPr>
          <a:xfrm>
            <a:off x="6072120" y="2571840"/>
            <a:ext cx="2571480" cy="713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Atti di diplomazia preventiva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Line 4"/>
          <p:cNvSpPr/>
          <p:nvPr/>
        </p:nvSpPr>
        <p:spPr>
          <a:xfrm flipH="1" flipV="1">
            <a:off x="3500280" y="3535920"/>
            <a:ext cx="357120" cy="1800"/>
          </a:xfrm>
          <a:prstGeom prst="line">
            <a:avLst/>
          </a:prstGeom>
          <a:ln>
            <a:rou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286" name="CustomShape 5"/>
          <p:cNvSpPr/>
          <p:nvPr/>
        </p:nvSpPr>
        <p:spPr>
          <a:xfrm>
            <a:off x="3857760" y="3357720"/>
            <a:ext cx="1571400" cy="356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attraverso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CustomShape 6"/>
          <p:cNvSpPr/>
          <p:nvPr/>
        </p:nvSpPr>
        <p:spPr>
          <a:xfrm>
            <a:off x="5429160" y="3536280"/>
            <a:ext cx="1142640" cy="1392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288" name="CustomShape 7"/>
          <p:cNvSpPr/>
          <p:nvPr/>
        </p:nvSpPr>
        <p:spPr>
          <a:xfrm>
            <a:off x="6572160" y="4429080"/>
            <a:ext cx="1999800" cy="999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Atti di pacificazione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Shape 1"/>
          <p:cNvSpPr txBox="1"/>
          <p:nvPr/>
        </p:nvSpPr>
        <p:spPr>
          <a:xfrm>
            <a:off x="785880" y="428760"/>
            <a:ext cx="7704360" cy="1399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i="1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 caschi blu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90" name="TextShape 2"/>
          <p:cNvSpPr txBox="1"/>
          <p:nvPr/>
        </p:nvSpPr>
        <p:spPr>
          <a:xfrm>
            <a:off x="457200" y="1857240"/>
            <a:ext cx="8228880" cy="46432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85840" indent="-285480"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 Sono </a:t>
            </a:r>
            <a:r>
              <a:rPr lang="en-US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forze neutrali </a:t>
            </a: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 pace;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85840" indent="-285480"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</a:t>
            </a:r>
            <a:r>
              <a:rPr lang="en-US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Controllano</a:t>
            </a: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che gli accordi di tregua vengano rispettati;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85840" indent="-285480"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 Sono </a:t>
            </a:r>
            <a:r>
              <a:rPr lang="en-US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contingenti militari </a:t>
            </a: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inviati da tutti gli stati membri;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85840" indent="-285480"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 Sono soggetti a </a:t>
            </a:r>
            <a:r>
              <a:rPr lang="en-US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limitazioni.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360000" y="214200"/>
            <a:ext cx="8228160" cy="85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5400" b="1" strike="noStrike" spc="-1">
                <a:solidFill>
                  <a:srgbClr val="0BD1D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Origini storiche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2952000" y="2592000"/>
            <a:ext cx="2950920" cy="1438920"/>
          </a:xfrm>
          <a:prstGeom prst="ellipse">
            <a:avLst/>
          </a:prstGeom>
          <a:solidFill>
            <a:srgbClr val="0BD1DB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SOCIETÀ DELLE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NAZIONI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CustomShape 3"/>
          <p:cNvSpPr/>
          <p:nvPr/>
        </p:nvSpPr>
        <p:spPr>
          <a:xfrm>
            <a:off x="6286680" y="1357200"/>
            <a:ext cx="2285640" cy="85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Fine </a:t>
            </a:r>
            <a:r>
              <a:rPr lang="it-IT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1° guerra mondiale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Line 4"/>
          <p:cNvSpPr/>
          <p:nvPr/>
        </p:nvSpPr>
        <p:spPr>
          <a:xfrm flipV="1">
            <a:off x="5472000" y="2016000"/>
            <a:ext cx="1152000" cy="79200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CustomShape 5"/>
          <p:cNvSpPr/>
          <p:nvPr/>
        </p:nvSpPr>
        <p:spPr>
          <a:xfrm>
            <a:off x="3857760" y="1214280"/>
            <a:ext cx="1091520" cy="80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42 Paesi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Line 6"/>
          <p:cNvSpPr/>
          <p:nvPr/>
        </p:nvSpPr>
        <p:spPr>
          <a:xfrm>
            <a:off x="5904000" y="3312000"/>
            <a:ext cx="1440000" cy="36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CustomShape 7"/>
          <p:cNvSpPr/>
          <p:nvPr/>
        </p:nvSpPr>
        <p:spPr>
          <a:xfrm>
            <a:off x="7000920" y="2714760"/>
            <a:ext cx="1785600" cy="121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Scopo: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evitare altre guerre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Line 8"/>
          <p:cNvSpPr/>
          <p:nvPr/>
        </p:nvSpPr>
        <p:spPr>
          <a:xfrm flipH="1" flipV="1">
            <a:off x="1944000" y="2592000"/>
            <a:ext cx="1127520" cy="40824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CustomShape 9"/>
          <p:cNvSpPr/>
          <p:nvPr/>
        </p:nvSpPr>
        <p:spPr>
          <a:xfrm>
            <a:off x="571320" y="1714320"/>
            <a:ext cx="1802160" cy="79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Precursore dell’ONU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Line 10"/>
          <p:cNvSpPr/>
          <p:nvPr/>
        </p:nvSpPr>
        <p:spPr>
          <a:xfrm>
            <a:off x="7992000" y="3960000"/>
            <a:ext cx="360" cy="79200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Line 11"/>
          <p:cNvSpPr/>
          <p:nvPr/>
        </p:nvSpPr>
        <p:spPr>
          <a:xfrm>
            <a:off x="4464000" y="4032000"/>
            <a:ext cx="360" cy="100800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12"/>
          <p:cNvSpPr/>
          <p:nvPr/>
        </p:nvSpPr>
        <p:spPr>
          <a:xfrm>
            <a:off x="2857320" y="5500800"/>
            <a:ext cx="1856880" cy="78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Fallì</a:t>
            </a: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in poco tempo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CustomShape 13"/>
          <p:cNvSpPr/>
          <p:nvPr/>
        </p:nvSpPr>
        <p:spPr>
          <a:xfrm>
            <a:off x="214200" y="4071960"/>
            <a:ext cx="2714400" cy="128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Difficoltà</a:t>
            </a: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degli Stati a cooperare collettivamente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CustomShape 14"/>
          <p:cNvSpPr/>
          <p:nvPr/>
        </p:nvSpPr>
        <p:spPr>
          <a:xfrm rot="5400000" flipH="1" flipV="1">
            <a:off x="5548320" y="1922040"/>
            <a:ext cx="802080" cy="957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480">
            <a:rou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194" name="CustomShape 15"/>
          <p:cNvSpPr/>
          <p:nvPr/>
        </p:nvSpPr>
        <p:spPr>
          <a:xfrm rot="16200000" flipV="1">
            <a:off x="2533680" y="1952280"/>
            <a:ext cx="690480" cy="1009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195" name="CustomShape 16"/>
          <p:cNvSpPr/>
          <p:nvPr/>
        </p:nvSpPr>
        <p:spPr>
          <a:xfrm rot="16200000" flipV="1">
            <a:off x="4127040" y="2291040"/>
            <a:ext cx="576360" cy="23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196" name="CustomShape 17"/>
          <p:cNvSpPr/>
          <p:nvPr/>
        </p:nvSpPr>
        <p:spPr>
          <a:xfrm>
            <a:off x="5903280" y="3311640"/>
            <a:ext cx="1097280" cy="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197" name="CustomShape 18"/>
          <p:cNvSpPr/>
          <p:nvPr/>
        </p:nvSpPr>
        <p:spPr>
          <a:xfrm rot="10800000" flipV="1">
            <a:off x="3071880" y="4071960"/>
            <a:ext cx="999720" cy="499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198" name="CustomShape 19"/>
          <p:cNvSpPr/>
          <p:nvPr/>
        </p:nvSpPr>
        <p:spPr>
          <a:xfrm>
            <a:off x="1357200" y="6000840"/>
            <a:ext cx="1428480" cy="1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199" name="Line 20"/>
          <p:cNvSpPr/>
          <p:nvPr/>
        </p:nvSpPr>
        <p:spPr>
          <a:xfrm flipH="1">
            <a:off x="1356480" y="5286960"/>
            <a:ext cx="1440" cy="714600"/>
          </a:xfrm>
          <a:prstGeom prst="line">
            <a:avLst/>
          </a:prstGeom>
          <a:ln>
            <a:rou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200" name="CustomShape 21"/>
          <p:cNvSpPr/>
          <p:nvPr/>
        </p:nvSpPr>
        <p:spPr>
          <a:xfrm>
            <a:off x="5214960" y="3929040"/>
            <a:ext cx="1142640" cy="99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201" name="CustomShape 22"/>
          <p:cNvSpPr/>
          <p:nvPr/>
        </p:nvSpPr>
        <p:spPr>
          <a:xfrm>
            <a:off x="6072120" y="4714920"/>
            <a:ext cx="2214360" cy="1071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Consiglio generale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Picture 2"/>
          <p:cNvPicPr/>
          <p:nvPr/>
        </p:nvPicPr>
        <p:blipFill>
          <a:blip r:embed="rId2"/>
          <a:stretch/>
        </p:blipFill>
        <p:spPr>
          <a:xfrm>
            <a:off x="285840" y="735840"/>
            <a:ext cx="2642760" cy="3567960"/>
          </a:xfrm>
          <a:prstGeom prst="rect">
            <a:avLst/>
          </a:prstGeom>
          <a:ln>
            <a:noFill/>
          </a:ln>
        </p:spPr>
      </p:pic>
      <p:pic>
        <p:nvPicPr>
          <p:cNvPr id="292" name="Picture 4"/>
          <p:cNvPicPr/>
          <p:nvPr/>
        </p:nvPicPr>
        <p:blipFill>
          <a:blip r:embed="rId3"/>
          <a:stretch/>
        </p:blipFill>
        <p:spPr>
          <a:xfrm>
            <a:off x="3000240" y="3429000"/>
            <a:ext cx="5833800" cy="3114360"/>
          </a:xfrm>
          <a:prstGeom prst="rect">
            <a:avLst/>
          </a:prstGeom>
          <a:ln>
            <a:noFill/>
          </a:ln>
        </p:spPr>
      </p:pic>
      <p:pic>
        <p:nvPicPr>
          <p:cNvPr id="293" name="Picture 6"/>
          <p:cNvPicPr/>
          <p:nvPr/>
        </p:nvPicPr>
        <p:blipFill>
          <a:blip r:embed="rId4"/>
          <a:stretch/>
        </p:blipFill>
        <p:spPr>
          <a:xfrm>
            <a:off x="3643200" y="285840"/>
            <a:ext cx="4522320" cy="2928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Shape 1"/>
          <p:cNvSpPr txBox="1"/>
          <p:nvPr/>
        </p:nvSpPr>
        <p:spPr>
          <a:xfrm>
            <a:off x="500040" y="457200"/>
            <a:ext cx="8186400" cy="11854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i="1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Corte penale internazionale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95" name="TextShape 2"/>
          <p:cNvSpPr txBox="1"/>
          <p:nvPr/>
        </p:nvSpPr>
        <p:spPr>
          <a:xfrm>
            <a:off x="457200" y="1857240"/>
            <a:ext cx="8228880" cy="45003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85840" indent="-285480">
              <a:lnSpc>
                <a:spcPct val="100000"/>
              </a:lnSpc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</a:t>
            </a:r>
            <a:r>
              <a:rPr lang="en-US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Sede: </a:t>
            </a:r>
            <a:r>
              <a:rPr lang="en-US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Aja</a:t>
            </a: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Olanda;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85840" indent="-285480"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85840" indent="-285480">
              <a:lnSpc>
                <a:spcPct val="100000"/>
              </a:lnSpc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 Composta da </a:t>
            </a:r>
            <a:r>
              <a:rPr lang="en-US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18 giudici </a:t>
            </a: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che rimangono in carica per </a:t>
            </a:r>
            <a:r>
              <a:rPr lang="en-US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9 anni</a:t>
            </a: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;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85840" indent="-285480"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85840" indent="-285480">
              <a:lnSpc>
                <a:spcPct val="100000"/>
              </a:lnSpc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 Esercita il suo potere a riguardo dei </a:t>
            </a:r>
            <a:r>
              <a:rPr lang="en-US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crimini internazionali</a:t>
            </a: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più gravi;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85840" indent="-285480">
              <a:lnSpc>
                <a:spcPct val="100000"/>
              </a:lnSpc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 Lo statuto è stato firmato il </a:t>
            </a:r>
            <a:r>
              <a:rPr lang="en-US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17 luglio 1998 </a:t>
            </a: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Roma.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Picture 2"/>
          <p:cNvPicPr/>
          <p:nvPr/>
        </p:nvPicPr>
        <p:blipFill>
          <a:blip r:embed="rId2"/>
          <a:stretch/>
        </p:blipFill>
        <p:spPr>
          <a:xfrm>
            <a:off x="285840" y="142920"/>
            <a:ext cx="8500680" cy="3889800"/>
          </a:xfrm>
          <a:prstGeom prst="rect">
            <a:avLst/>
          </a:prstGeom>
          <a:ln>
            <a:noFill/>
          </a:ln>
        </p:spPr>
      </p:pic>
      <p:pic>
        <p:nvPicPr>
          <p:cNvPr id="297" name="Picture 4"/>
          <p:cNvPicPr/>
          <p:nvPr/>
        </p:nvPicPr>
        <p:blipFill>
          <a:blip r:embed="rId3"/>
          <a:stretch/>
        </p:blipFill>
        <p:spPr>
          <a:xfrm>
            <a:off x="357120" y="4000680"/>
            <a:ext cx="5000400" cy="2642760"/>
          </a:xfrm>
          <a:prstGeom prst="rect">
            <a:avLst/>
          </a:prstGeom>
          <a:ln>
            <a:noFill/>
          </a:ln>
        </p:spPr>
      </p:pic>
      <p:pic>
        <p:nvPicPr>
          <p:cNvPr id="298" name="Picture 6"/>
          <p:cNvPicPr/>
          <p:nvPr/>
        </p:nvPicPr>
        <p:blipFill>
          <a:blip r:embed="rId4"/>
          <a:stretch/>
        </p:blipFill>
        <p:spPr>
          <a:xfrm>
            <a:off x="5357880" y="4214880"/>
            <a:ext cx="3244320" cy="2285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extShape 1"/>
          <p:cNvSpPr txBox="1"/>
          <p:nvPr/>
        </p:nvSpPr>
        <p:spPr>
          <a:xfrm>
            <a:off x="571320" y="285840"/>
            <a:ext cx="8115120" cy="9712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i="1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Embargo</a:t>
            </a:r>
            <a:r>
              <a:rPr lang="en-US" sz="4400" b="0" i="1" strike="noStrike" spc="-1">
                <a:solidFill>
                  <a:srgbClr val="FF99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00" name="TextShape 2"/>
          <p:cNvSpPr txBox="1"/>
          <p:nvPr/>
        </p:nvSpPr>
        <p:spPr>
          <a:xfrm>
            <a:off x="285840" y="1285920"/>
            <a:ext cx="4428720" cy="2499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85840" indent="-285480"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    </a:t>
            </a: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 occupa dell’interruzione dei commerci e di ogni via di comunicazione in caso di tensione tra più Stati.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301" name="Picture 2"/>
          <p:cNvPicPr/>
          <p:nvPr/>
        </p:nvPicPr>
        <p:blipFill>
          <a:blip r:embed="rId2"/>
          <a:stretch/>
        </p:blipFill>
        <p:spPr>
          <a:xfrm>
            <a:off x="5286240" y="1500120"/>
            <a:ext cx="3047760" cy="1715400"/>
          </a:xfrm>
          <a:prstGeom prst="rect">
            <a:avLst/>
          </a:prstGeom>
          <a:ln>
            <a:noFill/>
          </a:ln>
        </p:spPr>
      </p:pic>
      <p:pic>
        <p:nvPicPr>
          <p:cNvPr id="302" name="Picture 4"/>
          <p:cNvPicPr/>
          <p:nvPr/>
        </p:nvPicPr>
        <p:blipFill>
          <a:blip r:embed="rId3"/>
          <a:stretch/>
        </p:blipFill>
        <p:spPr>
          <a:xfrm>
            <a:off x="7000920" y="3357720"/>
            <a:ext cx="1721880" cy="1147320"/>
          </a:xfrm>
          <a:prstGeom prst="rect">
            <a:avLst/>
          </a:prstGeom>
          <a:ln>
            <a:noFill/>
          </a:ln>
        </p:spPr>
      </p:pic>
      <p:pic>
        <p:nvPicPr>
          <p:cNvPr id="303" name="Picture 6"/>
          <p:cNvPicPr/>
          <p:nvPr/>
        </p:nvPicPr>
        <p:blipFill>
          <a:blip r:embed="rId4"/>
          <a:stretch/>
        </p:blipFill>
        <p:spPr>
          <a:xfrm>
            <a:off x="6357960" y="4786200"/>
            <a:ext cx="2385720" cy="1599840"/>
          </a:xfrm>
          <a:prstGeom prst="rect">
            <a:avLst/>
          </a:prstGeom>
          <a:ln>
            <a:noFill/>
          </a:ln>
        </p:spPr>
      </p:pic>
      <p:pic>
        <p:nvPicPr>
          <p:cNvPr id="304" name="Picture 8"/>
          <p:cNvPicPr/>
          <p:nvPr/>
        </p:nvPicPr>
        <p:blipFill>
          <a:blip r:embed="rId5"/>
          <a:stretch/>
        </p:blipFill>
        <p:spPr>
          <a:xfrm>
            <a:off x="3857760" y="3857760"/>
            <a:ext cx="2714400" cy="1356840"/>
          </a:xfrm>
          <a:prstGeom prst="rect">
            <a:avLst/>
          </a:prstGeom>
          <a:ln>
            <a:noFill/>
          </a:ln>
        </p:spPr>
      </p:pic>
      <p:pic>
        <p:nvPicPr>
          <p:cNvPr id="305" name="Picture 10"/>
          <p:cNvPicPr/>
          <p:nvPr/>
        </p:nvPicPr>
        <p:blipFill>
          <a:blip r:embed="rId6"/>
          <a:stretch/>
        </p:blipFill>
        <p:spPr>
          <a:xfrm>
            <a:off x="2786040" y="5357880"/>
            <a:ext cx="2571480" cy="1285560"/>
          </a:xfrm>
          <a:prstGeom prst="rect">
            <a:avLst/>
          </a:prstGeom>
          <a:ln>
            <a:noFill/>
          </a:ln>
        </p:spPr>
      </p:pic>
      <p:pic>
        <p:nvPicPr>
          <p:cNvPr id="306" name="Picture 12"/>
          <p:cNvPicPr/>
          <p:nvPr/>
        </p:nvPicPr>
        <p:blipFill>
          <a:blip r:embed="rId7"/>
          <a:stretch/>
        </p:blipFill>
        <p:spPr>
          <a:xfrm>
            <a:off x="285840" y="4429080"/>
            <a:ext cx="2428560" cy="1499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Shape 1"/>
          <p:cNvSpPr txBox="1"/>
          <p:nvPr/>
        </p:nvSpPr>
        <p:spPr>
          <a:xfrm>
            <a:off x="642960" y="285840"/>
            <a:ext cx="8043480" cy="999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i="1" strike="noStrike" spc="-1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Gli interventi militari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08" name="TextShape 2"/>
          <p:cNvSpPr txBox="1"/>
          <p:nvPr/>
        </p:nvSpPr>
        <p:spPr>
          <a:xfrm>
            <a:off x="357120" y="1214280"/>
            <a:ext cx="4071600" cy="37857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85840" indent="-285480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</a:t>
            </a: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L’ ONU può </a:t>
            </a:r>
            <a:r>
              <a:rPr lang="en-US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inviare</a:t>
            </a: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in caso di guerra i </a:t>
            </a:r>
            <a:r>
              <a:rPr lang="en-US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propri mezzi militari</a:t>
            </a: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per azioni di interposizione tra le parti o deliberare un intervento armato.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309" name="Picture 2"/>
          <p:cNvPicPr/>
          <p:nvPr/>
        </p:nvPicPr>
        <p:blipFill>
          <a:blip r:embed="rId2"/>
          <a:stretch/>
        </p:blipFill>
        <p:spPr>
          <a:xfrm>
            <a:off x="4714920" y="1500120"/>
            <a:ext cx="4119840" cy="2857320"/>
          </a:xfrm>
          <a:prstGeom prst="rect">
            <a:avLst/>
          </a:prstGeom>
          <a:ln>
            <a:noFill/>
          </a:ln>
        </p:spPr>
      </p:pic>
      <p:pic>
        <p:nvPicPr>
          <p:cNvPr id="310" name="Picture 4"/>
          <p:cNvPicPr/>
          <p:nvPr/>
        </p:nvPicPr>
        <p:blipFill>
          <a:blip r:embed="rId3"/>
          <a:stretch/>
        </p:blipFill>
        <p:spPr>
          <a:xfrm>
            <a:off x="2714760" y="4572000"/>
            <a:ext cx="6286320" cy="2104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Shape 1"/>
          <p:cNvSpPr txBox="1"/>
          <p:nvPr/>
        </p:nvSpPr>
        <p:spPr>
          <a:xfrm>
            <a:off x="500040" y="457200"/>
            <a:ext cx="8186400" cy="111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5400" b="1" strike="noStrike" spc="-1">
                <a:solidFill>
                  <a:srgbClr val="80C34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sedi dell’ONU in Italia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12" name="TextShape 2"/>
          <p:cNvSpPr txBox="1"/>
          <p:nvPr/>
        </p:nvSpPr>
        <p:spPr>
          <a:xfrm>
            <a:off x="457200" y="1643040"/>
            <a:ext cx="8257680" cy="5000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85840" indent="-285480"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85840" indent="-285480">
              <a:lnSpc>
                <a:spcPct val="100000"/>
              </a:lnSpc>
            </a:pPr>
            <a:r>
              <a:rPr lang="en-US" sz="6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Roma: UNIC, FAO, ILO/BIT, UNICEF,WFP/PAM, IFAD, UNOPS, UNESCO;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85840" indent="-285480">
              <a:lnSpc>
                <a:spcPct val="100000"/>
              </a:lnSpc>
            </a:pPr>
            <a:r>
              <a:rPr lang="en-US" sz="6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Firenze: UNICEF, IRC;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85840" indent="-285480">
              <a:lnSpc>
                <a:spcPct val="100000"/>
              </a:lnSpc>
            </a:pPr>
            <a:r>
              <a:rPr lang="en-US" sz="6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Milano: IPO, UNIDO;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85840" indent="-285480">
              <a:lnSpc>
                <a:spcPct val="100000"/>
              </a:lnSpc>
            </a:pPr>
            <a:r>
              <a:rPr lang="en-US" sz="6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Bologna: IPO, UNIDO;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85840" indent="-285480">
              <a:lnSpc>
                <a:spcPct val="100000"/>
              </a:lnSpc>
            </a:pPr>
            <a:r>
              <a:rPr lang="en-US" sz="6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Venezia: UNESCO;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85840" indent="-285480">
              <a:lnSpc>
                <a:spcPct val="100000"/>
              </a:lnSpc>
            </a:pPr>
            <a:r>
              <a:rPr lang="en-US" sz="6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Trieste: ICTP, ICS, UNESCO, UNIDO;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85840" indent="-285480">
              <a:lnSpc>
                <a:spcPct val="100000"/>
              </a:lnSpc>
            </a:pPr>
            <a:r>
              <a:rPr lang="en-US" sz="6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Brindisi: UNLB.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algn="ctr"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algn="ctr"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Shape 1"/>
          <p:cNvSpPr txBox="1"/>
          <p:nvPr/>
        </p:nvSpPr>
        <p:spPr>
          <a:xfrm>
            <a:off x="428760" y="28584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5400" b="1" strike="noStrike" spc="-1">
                <a:solidFill>
                  <a:srgbClr val="FF99CC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Il Sistema UN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14" name="CustomShape 2"/>
          <p:cNvSpPr/>
          <p:nvPr/>
        </p:nvSpPr>
        <p:spPr>
          <a:xfrm>
            <a:off x="3000240" y="1500120"/>
            <a:ext cx="2714400" cy="1571400"/>
          </a:xfrm>
          <a:prstGeom prst="ellipse">
            <a:avLst/>
          </a:prstGeom>
          <a:solidFill>
            <a:srgbClr val="FF99CC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IL SISTEMA UN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5" name="CustomShape 3"/>
          <p:cNvSpPr/>
          <p:nvPr/>
        </p:nvSpPr>
        <p:spPr>
          <a:xfrm>
            <a:off x="6572160" y="2571840"/>
            <a:ext cx="2571480" cy="178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316" name="CustomShape 4"/>
          <p:cNvSpPr/>
          <p:nvPr/>
        </p:nvSpPr>
        <p:spPr>
          <a:xfrm rot="10800000" flipV="1">
            <a:off x="3000240" y="2856600"/>
            <a:ext cx="785520" cy="571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317" name="CustomShape 5"/>
          <p:cNvSpPr/>
          <p:nvPr/>
        </p:nvSpPr>
        <p:spPr>
          <a:xfrm>
            <a:off x="285840" y="3143160"/>
            <a:ext cx="2999880" cy="314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Organi sussidiari </a:t>
            </a: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del Sistema UN: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UNICEF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UNEP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UNHCR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UNCTAD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it-IT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WFP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UNDP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CustomShape 6"/>
          <p:cNvSpPr/>
          <p:nvPr/>
        </p:nvSpPr>
        <p:spPr>
          <a:xfrm>
            <a:off x="5500800" y="3000240"/>
            <a:ext cx="3071520" cy="3571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Agenzie specializzate </a:t>
            </a: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del Sistema UN: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it-IT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UNESCO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it-IT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WHO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it-IT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IBRD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it-IT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IMF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it-IT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UNIDO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it-IT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FAO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it-IT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ILO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CustomShape 7"/>
          <p:cNvSpPr/>
          <p:nvPr/>
        </p:nvSpPr>
        <p:spPr>
          <a:xfrm rot="5400000" flipH="1" flipV="1">
            <a:off x="5936400" y="1093680"/>
            <a:ext cx="15480" cy="1254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320" name="CustomShape 8"/>
          <p:cNvSpPr/>
          <p:nvPr/>
        </p:nvSpPr>
        <p:spPr>
          <a:xfrm>
            <a:off x="6572160" y="1357200"/>
            <a:ext cx="1071360" cy="713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ONU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CustomShape 9"/>
          <p:cNvSpPr/>
          <p:nvPr/>
        </p:nvSpPr>
        <p:spPr>
          <a:xfrm rot="16200000" flipH="1">
            <a:off x="5400360" y="2757960"/>
            <a:ext cx="444240" cy="611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Shape 1"/>
          <p:cNvSpPr txBox="1"/>
          <p:nvPr/>
        </p:nvSpPr>
        <p:spPr>
          <a:xfrm>
            <a:off x="428760" y="357120"/>
            <a:ext cx="8257680" cy="1714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0" i="1" strike="noStrike" spc="-1">
                <a:solidFill>
                  <a:srgbClr val="FF99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Agenzie specializzate del Sistema UN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23" name="TextShape 2"/>
          <p:cNvSpPr txBox="1"/>
          <p:nvPr/>
        </p:nvSpPr>
        <p:spPr>
          <a:xfrm>
            <a:off x="428760" y="1785960"/>
            <a:ext cx="8257320" cy="48574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85840" indent="-285480"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 UNESCO: svolge </a:t>
            </a:r>
            <a:r>
              <a:rPr lang="en-US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compiti relativi allo sviluppo </a:t>
            </a: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dell’educazione, sviluppo della cultura, </a:t>
            </a:r>
            <a:r>
              <a:rPr lang="en-US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protezione</a:t>
            </a: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del patrimonio naturale, storico e artistico mondiale e in ambito scientifico;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85840" indent="-285480"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85840" indent="-285480"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 WHO: promuove la lotta contro le </a:t>
            </a:r>
            <a:r>
              <a:rPr lang="en-US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epidemie </a:t>
            </a: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 miglioramento della </a:t>
            </a:r>
            <a:r>
              <a:rPr lang="en-US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salute</a:t>
            </a: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dei popoli;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85840" indent="-285480"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Shape 1"/>
          <p:cNvSpPr txBox="1"/>
          <p:nvPr/>
        </p:nvSpPr>
        <p:spPr>
          <a:xfrm>
            <a:off x="285840" y="214200"/>
            <a:ext cx="8572320" cy="64292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85840" indent="-285480"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 IBRD: è la </a:t>
            </a:r>
            <a:r>
              <a:rPr lang="en-US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banca internazionale </a:t>
            </a: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per la </a:t>
            </a:r>
            <a:r>
              <a:rPr lang="en-US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ricostruzione</a:t>
            </a: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 lo </a:t>
            </a:r>
            <a:r>
              <a:rPr lang="en-US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sviluppo</a:t>
            </a: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Concede prestiti e assistenza tecnica ai Paesi in via di sviluppo;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85840" indent="-285480"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85840" indent="-285480"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 IMF: è il </a:t>
            </a:r>
            <a:r>
              <a:rPr lang="en-US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fondo monetario </a:t>
            </a: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internazionale;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85840" indent="-285480"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85840" indent="-285480"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 UNIDO: aiuta i Paesi in via di sviluppo a perseguire uno </a:t>
            </a:r>
            <a:r>
              <a:rPr lang="en-US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sviluppo industriale</a:t>
            </a: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;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Shape 1"/>
          <p:cNvSpPr txBox="1"/>
          <p:nvPr/>
        </p:nvSpPr>
        <p:spPr>
          <a:xfrm>
            <a:off x="285840" y="457200"/>
            <a:ext cx="8400600" cy="6043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 FAO: si occupa del </a:t>
            </a:r>
            <a:r>
              <a:rPr lang="en-US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miglioramento</a:t>
            </a: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della produttività agricola e della </a:t>
            </a:r>
            <a:r>
              <a:rPr lang="en-US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sicurezza</a:t>
            </a: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alimentare;
-  ILO: si occupa di migliorare le </a:t>
            </a:r>
            <a:r>
              <a:rPr lang="en-US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condizioni      di lavoro</a:t>
            </a: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r>
              <a:rPr lang="en-US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 rot="21555000">
            <a:off x="3580560" y="2014920"/>
            <a:ext cx="2302920" cy="1351800"/>
          </a:xfrm>
          <a:prstGeom prst="ellipse">
            <a:avLst/>
          </a:prstGeom>
          <a:solidFill>
            <a:srgbClr val="0BD1DB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5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ONU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Line 2"/>
          <p:cNvSpPr/>
          <p:nvPr/>
        </p:nvSpPr>
        <p:spPr>
          <a:xfrm flipV="1">
            <a:off x="4608000" y="1417320"/>
            <a:ext cx="360" cy="137556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3"/>
          <p:cNvSpPr/>
          <p:nvPr/>
        </p:nvSpPr>
        <p:spPr>
          <a:xfrm>
            <a:off x="3786120" y="500040"/>
            <a:ext cx="1785600" cy="74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2° guerra             mondiale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Line 4"/>
          <p:cNvSpPr/>
          <p:nvPr/>
        </p:nvSpPr>
        <p:spPr>
          <a:xfrm>
            <a:off x="5544000" y="864000"/>
            <a:ext cx="864000" cy="36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5"/>
          <p:cNvSpPr/>
          <p:nvPr/>
        </p:nvSpPr>
        <p:spPr>
          <a:xfrm>
            <a:off x="5929200" y="3143160"/>
            <a:ext cx="2857320" cy="1856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Bozza di accordo tra i rappresentanti di: </a:t>
            </a:r>
            <a:r>
              <a:rPr lang="it-IT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USA,URSS,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CINA </a:t>
            </a: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</a:t>
            </a:r>
            <a:r>
              <a:rPr lang="it-IT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GRAN BRETAGNA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Line 6"/>
          <p:cNvSpPr/>
          <p:nvPr/>
        </p:nvSpPr>
        <p:spPr>
          <a:xfrm>
            <a:off x="7344000" y="1986120"/>
            <a:ext cx="360" cy="60588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7"/>
          <p:cNvSpPr/>
          <p:nvPr/>
        </p:nvSpPr>
        <p:spPr>
          <a:xfrm>
            <a:off x="6429240" y="5500800"/>
            <a:ext cx="178560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Scopo</a:t>
            </a: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evitare altri conflitti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Line 8"/>
          <p:cNvSpPr/>
          <p:nvPr/>
        </p:nvSpPr>
        <p:spPr>
          <a:xfrm>
            <a:off x="5400000" y="3960000"/>
            <a:ext cx="576000" cy="57600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9"/>
          <p:cNvSpPr/>
          <p:nvPr/>
        </p:nvSpPr>
        <p:spPr>
          <a:xfrm>
            <a:off x="6072120" y="357120"/>
            <a:ext cx="2714400" cy="142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testo finale fu firmato il </a:t>
            </a:r>
            <a:r>
              <a:rPr lang="it-IT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26 giugno 1945 </a:t>
            </a: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 San Francisco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Line 10"/>
          <p:cNvSpPr/>
          <p:nvPr/>
        </p:nvSpPr>
        <p:spPr>
          <a:xfrm>
            <a:off x="6768000" y="5250240"/>
            <a:ext cx="360" cy="43776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11"/>
          <p:cNvSpPr/>
          <p:nvPr/>
        </p:nvSpPr>
        <p:spPr>
          <a:xfrm>
            <a:off x="6429240" y="2214720"/>
            <a:ext cx="2071440" cy="46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 </a:t>
            </a:r>
            <a:r>
              <a:rPr lang="it-IT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51 Paesi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Line 12"/>
          <p:cNvSpPr/>
          <p:nvPr/>
        </p:nvSpPr>
        <p:spPr>
          <a:xfrm flipH="1" flipV="1">
            <a:off x="2376000" y="2520000"/>
            <a:ext cx="1152000" cy="72000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13"/>
          <p:cNvSpPr/>
          <p:nvPr/>
        </p:nvSpPr>
        <p:spPr>
          <a:xfrm>
            <a:off x="214200" y="928800"/>
            <a:ext cx="3214440" cy="5571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Obbiettivi: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Realizzare condizioni di benessere;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Favorire rapporti pacifici tra gli Stati;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Combattere povertà, fame, malattie, analfabetismo, violazione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dei diritti umani e degrado ambientale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CustomShape 14"/>
          <p:cNvSpPr/>
          <p:nvPr/>
        </p:nvSpPr>
        <p:spPr>
          <a:xfrm rot="16200000" flipV="1">
            <a:off x="4316040" y="1608120"/>
            <a:ext cx="770400" cy="43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216" name="CustomShape 15"/>
          <p:cNvSpPr/>
          <p:nvPr/>
        </p:nvSpPr>
        <p:spPr>
          <a:xfrm>
            <a:off x="5286240" y="3286080"/>
            <a:ext cx="642600" cy="285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217" name="CustomShape 16"/>
          <p:cNvSpPr/>
          <p:nvPr/>
        </p:nvSpPr>
        <p:spPr>
          <a:xfrm>
            <a:off x="7286760" y="5000760"/>
            <a:ext cx="360" cy="48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218" name="CustomShape 17"/>
          <p:cNvSpPr/>
          <p:nvPr/>
        </p:nvSpPr>
        <p:spPr>
          <a:xfrm rot="5400000" flipH="1" flipV="1">
            <a:off x="5357880" y="1284840"/>
            <a:ext cx="928440" cy="785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219" name="CustomShape 18"/>
          <p:cNvSpPr/>
          <p:nvPr/>
        </p:nvSpPr>
        <p:spPr>
          <a:xfrm rot="5400000">
            <a:off x="7180920" y="2035080"/>
            <a:ext cx="356760" cy="1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220" name="CustomShape 19"/>
          <p:cNvSpPr/>
          <p:nvPr/>
        </p:nvSpPr>
        <p:spPr>
          <a:xfrm rot="16200000" flipV="1">
            <a:off x="2879640" y="1191600"/>
            <a:ext cx="937800" cy="1125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Shape 1"/>
          <p:cNvSpPr txBox="1"/>
          <p:nvPr/>
        </p:nvSpPr>
        <p:spPr>
          <a:xfrm>
            <a:off x="428760" y="457200"/>
            <a:ext cx="8257680" cy="1399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i="1" strike="noStrike" spc="-1">
                <a:solidFill>
                  <a:srgbClr val="FF99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Organi sussidiari del Sistema UN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27" name="TextShape 2"/>
          <p:cNvSpPr txBox="1"/>
          <p:nvPr/>
        </p:nvSpPr>
        <p:spPr>
          <a:xfrm>
            <a:off x="357120" y="1857240"/>
            <a:ext cx="8357760" cy="4571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85840" indent="-285480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 UNICEF: garantisce l’</a:t>
            </a: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assistenza ai bambini </a:t>
            </a: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nell’ambito della salute, alimentazione, istruzione e nelle strutture igenico-sanitarie;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85840" indent="-285480"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85840" indent="-285480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 UNHCR: si occupa di tutti i problemi relativi ai </a:t>
            </a: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rifugiati</a:t>
            </a: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compreso aiutarli a ottenere asilo politico;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85840" indent="-285480"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85840" indent="-285480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WFP: fornisce </a:t>
            </a: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aiuti </a:t>
            </a: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alimentari</a:t>
            </a: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 </a:t>
            </a: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assistenza</a:t>
            </a: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umanitaria;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extShape 1"/>
          <p:cNvSpPr txBox="1"/>
          <p:nvPr/>
        </p:nvSpPr>
        <p:spPr>
          <a:xfrm>
            <a:off x="457200" y="273600"/>
            <a:ext cx="8228880" cy="6298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85840" indent="-285480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 UNDP: </a:t>
            </a: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realizza programmi </a:t>
            </a: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riguardanti lo sradicamento della povertà</a:t>
            </a: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 la creazione d’impiego;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85840" indent="-285480"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85840" indent="-285480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 UNCTAD: favorisce il </a:t>
            </a: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commercio</a:t>
            </a: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tra i Paesi del Nord e quelli del Sud del mondo;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85840" indent="-285480"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85840" indent="-285480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 UNEP: opera contro i cambiamenti climatici ed è a favore della </a:t>
            </a: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tutela dell'ambiente</a:t>
            </a: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extShape 1"/>
          <p:cNvSpPr txBox="1"/>
          <p:nvPr/>
        </p:nvSpPr>
        <p:spPr>
          <a:xfrm>
            <a:off x="500040" y="457200"/>
            <a:ext cx="8186400" cy="16142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5400" b="1" strike="noStrike" spc="-1">
                <a:solidFill>
                  <a:srgbClr val="CC66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La NATO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30" name="TextShape 2"/>
          <p:cNvSpPr txBox="1"/>
          <p:nvPr/>
        </p:nvSpPr>
        <p:spPr>
          <a:xfrm>
            <a:off x="457200" y="2000160"/>
            <a:ext cx="8228880" cy="4214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85840" indent="-285480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 Istituita nel </a:t>
            </a: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1949</a:t>
            </a: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con il </a:t>
            </a: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trattato di Washington</a:t>
            </a: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;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85840" indent="-285480"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85840" indent="-285480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 I </a:t>
            </a: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Paesi membri</a:t>
            </a: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26;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285840" indent="-285480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 Nata come organizzazione militare ed è diventata una </a:t>
            </a: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forza internazionale </a:t>
            </a: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per il mantenimento dalla pace.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Picture 2"/>
          <p:cNvPicPr/>
          <p:nvPr/>
        </p:nvPicPr>
        <p:blipFill>
          <a:blip r:embed="rId2"/>
          <a:stretch/>
        </p:blipFill>
        <p:spPr>
          <a:xfrm>
            <a:off x="214200" y="214200"/>
            <a:ext cx="8715240" cy="6429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428760" y="428760"/>
            <a:ext cx="8228520" cy="136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4800" b="1" strike="noStrike" spc="-1">
                <a:solidFill>
                  <a:srgbClr val="16BC0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Dichiarazione universale dei diritti dell’uomo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CustomShape 2"/>
          <p:cNvSpPr/>
          <p:nvPr/>
        </p:nvSpPr>
        <p:spPr>
          <a:xfrm>
            <a:off x="285840" y="2143080"/>
            <a:ext cx="8572320" cy="414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Approvata dagli Stati membri dell’ONU;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Adottata dall’Assemblea Generale il </a:t>
            </a:r>
            <a:r>
              <a:rPr lang="it-IT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   dicembre 1948</a:t>
            </a: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Parigi;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lang="it-IT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Riunisce</a:t>
            </a: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Paesi con </a:t>
            </a:r>
            <a:r>
              <a:rPr lang="it-IT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diverse</a:t>
            </a: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culture </a:t>
            </a: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attorno a </a:t>
            </a:r>
            <a:r>
              <a:rPr lang="it-IT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uguali valori </a:t>
            </a: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 principi a tutela dei diritti umani.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357120" y="428760"/>
            <a:ext cx="8357760" cy="285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it-IT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</a:t>
            </a:r>
            <a:r>
              <a:rPr lang="it-IT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Inserisce tra i </a:t>
            </a:r>
            <a:r>
              <a:rPr lang="it-IT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diritti umani</a:t>
            </a:r>
            <a:r>
              <a:rPr lang="it-IT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r>
              <a:rPr lang="it-IT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il </a:t>
            </a:r>
            <a:r>
              <a:rPr lang="it-IT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diritto di proprietà</a:t>
            </a:r>
            <a:r>
              <a:rPr lang="it-IT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 il </a:t>
            </a:r>
            <a:r>
              <a:rPr lang="it-IT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principio di autodeterminazione</a:t>
            </a:r>
            <a:r>
              <a:rPr lang="it-IT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dei popoli;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È </a:t>
            </a:r>
            <a:r>
              <a:rPr lang="it-IT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priva</a:t>
            </a:r>
            <a:r>
              <a:rPr lang="it-IT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di un sistema di controllo dell’osservanza effettiva.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4" name="Picture 2"/>
          <p:cNvPicPr/>
          <p:nvPr/>
        </p:nvPicPr>
        <p:blipFill>
          <a:blip r:embed="rId2"/>
          <a:stretch/>
        </p:blipFill>
        <p:spPr>
          <a:xfrm>
            <a:off x="1000080" y="3357720"/>
            <a:ext cx="4433400" cy="3357360"/>
          </a:xfrm>
          <a:prstGeom prst="rect">
            <a:avLst/>
          </a:prstGeom>
          <a:ln>
            <a:noFill/>
          </a:ln>
        </p:spPr>
      </p:pic>
      <p:sp>
        <p:nvSpPr>
          <p:cNvPr id="225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6" name="Picture 8"/>
          <p:cNvPicPr/>
          <p:nvPr/>
        </p:nvPicPr>
        <p:blipFill>
          <a:blip r:embed="rId3"/>
          <a:stretch/>
        </p:blipFill>
        <p:spPr>
          <a:xfrm>
            <a:off x="5643720" y="2500200"/>
            <a:ext cx="3201480" cy="4142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2428920" y="1285920"/>
            <a:ext cx="4142880" cy="14284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ORGANIZZAZIONE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CustomShape 2"/>
          <p:cNvSpPr/>
          <p:nvPr/>
        </p:nvSpPr>
        <p:spPr>
          <a:xfrm rot="10800000" flipV="1">
            <a:off x="2428920" y="2356560"/>
            <a:ext cx="856800" cy="356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229" name="CustomShape 3"/>
          <p:cNvSpPr/>
          <p:nvPr/>
        </p:nvSpPr>
        <p:spPr>
          <a:xfrm>
            <a:off x="285840" y="2428920"/>
            <a:ext cx="1714320" cy="713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Assemblea Generale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4"/>
          <p:cNvSpPr/>
          <p:nvPr/>
        </p:nvSpPr>
        <p:spPr>
          <a:xfrm rot="5400000">
            <a:off x="1806120" y="2556360"/>
            <a:ext cx="1280520" cy="1177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231" name="CustomShape 5"/>
          <p:cNvSpPr/>
          <p:nvPr/>
        </p:nvSpPr>
        <p:spPr>
          <a:xfrm>
            <a:off x="928800" y="3786120"/>
            <a:ext cx="1856880" cy="85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Consiglio di sicurezza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CustomShape 6"/>
          <p:cNvSpPr/>
          <p:nvPr/>
        </p:nvSpPr>
        <p:spPr>
          <a:xfrm rot="16200000" flipH="1">
            <a:off x="3642840" y="3357720"/>
            <a:ext cx="12855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233" name="CustomShape 7"/>
          <p:cNvSpPr/>
          <p:nvPr/>
        </p:nvSpPr>
        <p:spPr>
          <a:xfrm>
            <a:off x="3357720" y="4000680"/>
            <a:ext cx="1928520" cy="356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Segretariato</a:t>
            </a: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CustomShape 8"/>
          <p:cNvSpPr/>
          <p:nvPr/>
        </p:nvSpPr>
        <p:spPr>
          <a:xfrm rot="5400000">
            <a:off x="4036680" y="4643640"/>
            <a:ext cx="571320" cy="1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235" name="CustomShape 9"/>
          <p:cNvSpPr/>
          <p:nvPr/>
        </p:nvSpPr>
        <p:spPr>
          <a:xfrm>
            <a:off x="3357720" y="4929120"/>
            <a:ext cx="1928520" cy="713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Il Segretario Generale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CustomShape 10"/>
          <p:cNvSpPr/>
          <p:nvPr/>
        </p:nvSpPr>
        <p:spPr>
          <a:xfrm rot="16200000" flipH="1">
            <a:off x="5359680" y="3110400"/>
            <a:ext cx="2066400" cy="856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237" name="CustomShape 11"/>
          <p:cNvSpPr/>
          <p:nvPr/>
        </p:nvSpPr>
        <p:spPr>
          <a:xfrm>
            <a:off x="5643720" y="4572000"/>
            <a:ext cx="2356920" cy="999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Corte internazionale di giustizia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CustomShape 12"/>
          <p:cNvSpPr/>
          <p:nvPr/>
        </p:nvSpPr>
        <p:spPr>
          <a:xfrm>
            <a:off x="6858000" y="2500200"/>
            <a:ext cx="1785600" cy="1071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Consiglio economico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 sociale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Line 13"/>
          <p:cNvSpPr/>
          <p:nvPr/>
        </p:nvSpPr>
        <p:spPr>
          <a:xfrm>
            <a:off x="6572160" y="2000160"/>
            <a:ext cx="1143000" cy="1440"/>
          </a:xfrm>
          <a:prstGeom prst="line">
            <a:avLst/>
          </a:prstGeom>
          <a:ln>
            <a:rou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240" name="CustomShape 14"/>
          <p:cNvSpPr/>
          <p:nvPr/>
        </p:nvSpPr>
        <p:spPr>
          <a:xfrm rot="16200000" flipH="1">
            <a:off x="7482960" y="2232720"/>
            <a:ext cx="499680" cy="35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241" name="TextShape 15"/>
          <p:cNvSpPr txBox="1"/>
          <p:nvPr/>
        </p:nvSpPr>
        <p:spPr>
          <a:xfrm>
            <a:off x="457200" y="273600"/>
            <a:ext cx="8228880" cy="797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5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Organizzazione dell’ONU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428760" y="428760"/>
            <a:ext cx="8228880" cy="99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4400" b="0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L’Assemblea Generale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CustomShape 2"/>
          <p:cNvSpPr/>
          <p:nvPr/>
        </p:nvSpPr>
        <p:spPr>
          <a:xfrm>
            <a:off x="432000" y="1285920"/>
            <a:ext cx="8354520" cy="521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it-IT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</a:t>
            </a:r>
            <a:r>
              <a:rPr lang="it-IT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Composta dai </a:t>
            </a:r>
            <a:r>
              <a:rPr lang="it-IT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rappresentanti</a:t>
            </a:r>
            <a:r>
              <a:rPr lang="it-IT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di tutti gli </a:t>
            </a:r>
            <a:r>
              <a:rPr lang="it-IT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Stati membri</a:t>
            </a:r>
            <a:r>
              <a:rPr lang="it-IT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;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Si riunisce a </a:t>
            </a:r>
            <a:r>
              <a:rPr lang="it-IT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New York</a:t>
            </a:r>
            <a:r>
              <a:rPr lang="it-IT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;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Discute a proposito delle </a:t>
            </a:r>
            <a:r>
              <a:rPr lang="it-IT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questioni di</a:t>
            </a:r>
            <a:r>
              <a:rPr lang="it-IT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interesse globale</a:t>
            </a:r>
            <a:r>
              <a:rPr lang="it-IT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;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Ogni Stato ha un solo voto;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lang="it-IT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Alle riunioni partecipa </a:t>
            </a:r>
            <a:r>
              <a:rPr lang="it-IT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 alto diplomatico e in particolari occasioni il ministro degli esteri o il Capo di stato.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357120" y="285840"/>
            <a:ext cx="8357760" cy="64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4000" b="0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L’Assemblea Generale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5" name="Picture 2"/>
          <p:cNvPicPr/>
          <p:nvPr/>
        </p:nvPicPr>
        <p:blipFill>
          <a:blip r:embed="rId2"/>
          <a:stretch/>
        </p:blipFill>
        <p:spPr>
          <a:xfrm>
            <a:off x="285840" y="1000080"/>
            <a:ext cx="8572320" cy="5586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457200" y="273600"/>
            <a:ext cx="8228880" cy="101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4400" b="0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Il Consiglio di sicurezza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CustomShape 2"/>
          <p:cNvSpPr/>
          <p:nvPr/>
        </p:nvSpPr>
        <p:spPr>
          <a:xfrm>
            <a:off x="357120" y="1285920"/>
            <a:ext cx="8500680" cy="514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</a:pPr>
            <a:r>
              <a:rPr lang="it-IT" sz="2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</a:t>
            </a:r>
            <a:r>
              <a:rPr lang="it-IT" sz="27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Scopo</a:t>
            </a:r>
            <a:r>
              <a:rPr lang="it-IT" sz="2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mantenimento della pace nel mondo;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</a:pPr>
            <a:r>
              <a:rPr lang="it-IT" sz="2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  Composto da </a:t>
            </a:r>
            <a:r>
              <a:rPr lang="it-IT" sz="27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15 membri</a:t>
            </a:r>
            <a:r>
              <a:rPr lang="it-IT" sz="2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5 permanenti (Cina, Federazione Russa, Francia, Gran Bretagna e Stati Uniti) e 10 che vengono eletti ogni due anni;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</a:pPr>
            <a:r>
              <a:rPr lang="it-IT" sz="2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lang="it-IT" sz="27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Adotta decisioni </a:t>
            </a:r>
            <a:r>
              <a:rPr lang="it-IT" sz="2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che gli Stati membri sono vincolati a rispettare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</a:pPr>
            <a:r>
              <a:rPr lang="it-IT" sz="2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lang="it-IT" sz="27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Adotta determinate misure </a:t>
            </a:r>
            <a:r>
              <a:rPr lang="it-IT" sz="2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quali: sanzioni economiche,blocco/rottura di relazioni diplomatiche, utilizzo di forze di pace e azioni militari.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TM03457496[[fn=Parallasse]]</Template>
  <TotalTime>2346</TotalTime>
  <Words>1038</Words>
  <Application>Microsoft Office PowerPoint</Application>
  <PresentationFormat>Presentazione su schermo (4:3)</PresentationFormat>
  <Paragraphs>189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Titoli diapositive</vt:lpstr>
      </vt:variant>
      <vt:variant>
        <vt:i4>33</vt:i4>
      </vt:variant>
    </vt:vector>
  </HeadingPairs>
  <TitlesOfParts>
    <vt:vector size="37" baseType="lpstr">
      <vt:lpstr>Office Theme</vt:lpstr>
      <vt:lpstr>Office Theme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origini storiche (Alice)</dc:title>
  <dc:creator>angela gollini</dc:creator>
  <cp:lastModifiedBy>fausta</cp:lastModifiedBy>
  <cp:revision>209</cp:revision>
  <dcterms:created xsi:type="dcterms:W3CDTF">2017-02-16T19:27:37Z</dcterms:created>
  <dcterms:modified xsi:type="dcterms:W3CDTF">2017-03-14T09:44:44Z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33</vt:i4>
  </property>
</Properties>
</file>