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2" r:id="rId16"/>
    <p:sldId id="269" r:id="rId17"/>
    <p:sldId id="270" r:id="rId18"/>
    <p:sldId id="271" r:id="rId19"/>
  </p:sldIdLst>
  <p:sldSz cx="9144000" cy="6858000" type="screen4x3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/>
    <p:restoredTop sz="94690"/>
  </p:normalViewPr>
  <p:slideViewPr>
    <p:cSldViewPr snapToGrid="0" snapToObjects="1">
      <p:cViewPr varScale="1">
        <p:scale>
          <a:sx n="68" d="100"/>
          <a:sy n="68" d="100"/>
        </p:scale>
        <p:origin x="14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7" name="Immagin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Immagin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81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76" name="Immagine 75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7" name="Immagine 76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81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it-IT" sz="4400">
                <a:solidFill>
                  <a:srgbClr val="000000"/>
                </a:solidFill>
                <a:latin typeface="Calibri"/>
              </a:rPr>
              <a:t>Fate clic per modificare il formato del testo del titoloFare clic per modificare lo stile del titolo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it-IT" sz="1200">
                <a:solidFill>
                  <a:srgbClr val="8B8B8B"/>
                </a:solidFill>
                <a:latin typeface="Calibri"/>
              </a:rPr>
              <a:t>09/05/14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A5390C96-0297-4618-9281-11F10802F97D}" type="slidenum">
              <a:rPr lang="it-IT" sz="1200">
                <a:solidFill>
                  <a:srgbClr val="8B8B8B"/>
                </a:solidFill>
                <a:latin typeface="Calibri"/>
              </a:rPr>
              <a:t>‹N›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it-IT"/>
              <a:t>Fate clic per modificare il formato del testo della struttura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it-IT"/>
              <a:t>Secondo livello struttura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it-IT"/>
              <a:t>Terzo livello struttura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it-IT"/>
              <a:t>Quarto livello struttura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it-IT"/>
              <a:t>Quinto livello struttura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it-IT"/>
              <a:t>Sesto livello struttura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it-IT"/>
              <a:t>Settimo livello struttura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it-IT" sz="4400">
                <a:solidFill>
                  <a:srgbClr val="000000"/>
                </a:solidFill>
                <a:latin typeface="Calibri"/>
              </a:rPr>
              <a:t>Fate clic per modificare il formato del testo del titoloFare clic per modificare lo stile del titolo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Fate clic per modificare il formato del testo della struttura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Secondo livello struttura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Terzo livello struttura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Quarto livello struttura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Quinto livello struttura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Sesto livello struttura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3200">
                <a:solidFill>
                  <a:srgbClr val="000000"/>
                </a:solidFill>
                <a:latin typeface="Calibri"/>
              </a:rPr>
              <a:t>Settimo livello strutturaFare clic per modificare stili del testo dello schema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it-IT" sz="2800">
                <a:solidFill>
                  <a:srgbClr val="000000"/>
                </a:solidFill>
                <a:latin typeface="Calibri"/>
              </a:rPr>
              <a:t>Secondo livello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it-IT" sz="2400">
                <a:solidFill>
                  <a:srgbClr val="000000"/>
                </a:solidFill>
                <a:latin typeface="Calibri"/>
              </a:rPr>
              <a:t>Terzo livello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it-IT" sz="2000">
                <a:solidFill>
                  <a:srgbClr val="000000"/>
                </a:solidFill>
                <a:latin typeface="Calibri"/>
              </a:rPr>
              <a:t>Quarto livello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it-IT" sz="2000">
                <a:solidFill>
                  <a:srgbClr val="000000"/>
                </a:solidFill>
                <a:latin typeface="Calibri"/>
              </a:rPr>
              <a:t>Quinto livello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it-IT" sz="1200">
                <a:solidFill>
                  <a:srgbClr val="8B8B8B"/>
                </a:solidFill>
                <a:latin typeface="Calibri"/>
              </a:rPr>
              <a:t>09/05/14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2A71682C-C007-4023-8F3E-9BE778BF28EB}" type="slidenum">
              <a:rPr lang="it-IT" sz="1200">
                <a:solidFill>
                  <a:srgbClr val="8B8B8B"/>
                </a:solidFill>
                <a:latin typeface="Calibri"/>
              </a:rPr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360" y="9000"/>
            <a:ext cx="9143640" cy="6849000"/>
          </a:xfrm>
          <a:prstGeom prst="rect">
            <a:avLst/>
          </a:prstGeom>
          <a:ln>
            <a:noFill/>
          </a:ln>
        </p:spPr>
      </p:pic>
      <p:sp>
        <p:nvSpPr>
          <p:cNvPr id="79" name="TextShape 1"/>
          <p:cNvSpPr txBox="1"/>
          <p:nvPr/>
        </p:nvSpPr>
        <p:spPr>
          <a:xfrm>
            <a:off x="1263559" y="2305253"/>
            <a:ext cx="6984360" cy="1467360"/>
          </a:xfrm>
          <a:prstGeom prst="rect">
            <a:avLst/>
          </a:prstGeom>
          <a:effectLst>
            <a:reflection stA="0" endPos="72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it-IT" sz="6700" dirty="0">
                <a:solidFill>
                  <a:srgbClr val="00FF00"/>
                </a:solidFill>
                <a:latin typeface="Calibri"/>
              </a:rPr>
              <a:t>      POLITICHE</a:t>
            </a:r>
            <a:r>
              <a:rPr lang="it-IT" sz="5400" dirty="0">
                <a:solidFill>
                  <a:srgbClr val="00FF00"/>
                </a:solidFill>
                <a:latin typeface="Calibri"/>
              </a:rPr>
              <a:t>
    </a:t>
            </a:r>
            <a:r>
              <a:rPr lang="it-IT" sz="6700" dirty="0">
                <a:solidFill>
                  <a:srgbClr val="00FF00"/>
                </a:solidFill>
                <a:latin typeface="Calibri"/>
              </a:rPr>
              <a:t>COMUNITARIE</a:t>
            </a:r>
            <a:r>
              <a:rPr lang="it-IT" sz="6700">
                <a:solidFill>
                  <a:srgbClr val="00FF00"/>
                </a:solidFill>
                <a:latin typeface="Calibri"/>
              </a:rPr>
              <a:t>
</a:t>
            </a:r>
            <a:endParaRPr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899640" y="260640"/>
            <a:ext cx="7344360" cy="1223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it-IT" sz="4000" b="1">
                <a:solidFill>
                  <a:srgbClr val="FF0000"/>
                </a:solidFill>
                <a:latin typeface="Calibri"/>
              </a:rPr>
              <a:t>LIBERTÀ, SICUREZZA E GIUSTIZIA</a:t>
            </a:r>
            <a:endParaRPr/>
          </a:p>
        </p:txBody>
      </p:sp>
      <p:sp>
        <p:nvSpPr>
          <p:cNvPr id="139" name="CustomShape 2"/>
          <p:cNvSpPr/>
          <p:nvPr/>
        </p:nvSpPr>
        <p:spPr>
          <a:xfrm>
            <a:off x="8028360" y="5877360"/>
            <a:ext cx="791640" cy="681840"/>
          </a:xfrm>
          <a:prstGeom prst="actionButtonHome">
            <a:avLst/>
          </a:prstGeom>
          <a:solidFill>
            <a:srgbClr val="0070C0"/>
          </a:solidFill>
          <a:ln w="25560">
            <a:solidFill>
              <a:srgbClr val="3A5F8B"/>
            </a:solidFill>
            <a:round/>
          </a:ln>
        </p:spPr>
      </p:sp>
      <p:sp>
        <p:nvSpPr>
          <p:cNvPr id="140" name="CustomShape 3"/>
          <p:cNvSpPr/>
          <p:nvPr/>
        </p:nvSpPr>
        <p:spPr>
          <a:xfrm>
            <a:off x="6084000" y="2997000"/>
            <a:ext cx="2592000" cy="369000"/>
          </a:xfrm>
          <a:prstGeom prst="rect">
            <a:avLst/>
          </a:prstGeom>
          <a:noFill/>
          <a:ln>
            <a:noFill/>
          </a:ln>
        </p:spPr>
      </p:sp>
      <p:sp>
        <p:nvSpPr>
          <p:cNvPr id="141" name="CustomShape 4"/>
          <p:cNvSpPr/>
          <p:nvPr/>
        </p:nvSpPr>
        <p:spPr>
          <a:xfrm>
            <a:off x="827640" y="2565000"/>
            <a:ext cx="6624360" cy="501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700">
                <a:solidFill>
                  <a:srgbClr val="000000"/>
                </a:solidFill>
                <a:latin typeface="Calibri"/>
              </a:rPr>
              <a:t> Cooperazione di </a:t>
            </a:r>
            <a:r>
              <a:rPr lang="it-IT" sz="2700">
                <a:solidFill>
                  <a:srgbClr val="FF3300"/>
                </a:solidFill>
                <a:latin typeface="Calibri"/>
              </a:rPr>
              <a:t>polizia</a:t>
            </a:r>
            <a:r>
              <a:rPr lang="it-IT" sz="2700">
                <a:solidFill>
                  <a:srgbClr val="000000"/>
                </a:solidFill>
                <a:latin typeface="Calibri"/>
              </a:rPr>
              <a:t> e </a:t>
            </a:r>
            <a:r>
              <a:rPr lang="it-IT" sz="2700">
                <a:solidFill>
                  <a:srgbClr val="FF3300"/>
                </a:solidFill>
                <a:latin typeface="Calibri"/>
              </a:rPr>
              <a:t>dogana</a:t>
            </a:r>
            <a:endParaRPr/>
          </a:p>
        </p:txBody>
      </p:sp>
      <p:sp>
        <p:nvSpPr>
          <p:cNvPr id="142" name="CustomShape 5"/>
          <p:cNvSpPr/>
          <p:nvPr/>
        </p:nvSpPr>
        <p:spPr>
          <a:xfrm>
            <a:off x="827640" y="3141000"/>
            <a:ext cx="5832360" cy="501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700">
                <a:solidFill>
                  <a:srgbClr val="000000"/>
                </a:solidFill>
                <a:latin typeface="Calibri"/>
              </a:rPr>
              <a:t> </a:t>
            </a:r>
            <a:r>
              <a:rPr lang="it-IT" sz="2700">
                <a:solidFill>
                  <a:srgbClr val="FF3300"/>
                </a:solidFill>
                <a:latin typeface="Calibri"/>
              </a:rPr>
              <a:t>Cittadinanza</a:t>
            </a:r>
            <a:r>
              <a:rPr lang="it-IT" sz="2700">
                <a:solidFill>
                  <a:srgbClr val="000000"/>
                </a:solidFill>
                <a:latin typeface="Calibri"/>
              </a:rPr>
              <a:t> dell’Unione</a:t>
            </a:r>
            <a:endParaRPr/>
          </a:p>
        </p:txBody>
      </p:sp>
      <p:sp>
        <p:nvSpPr>
          <p:cNvPr id="143" name="CustomShape 6"/>
          <p:cNvSpPr/>
          <p:nvPr/>
        </p:nvSpPr>
        <p:spPr>
          <a:xfrm>
            <a:off x="827640" y="3717000"/>
            <a:ext cx="4968360" cy="912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700">
                <a:solidFill>
                  <a:srgbClr val="000000"/>
                </a:solidFill>
                <a:latin typeface="Calibri"/>
              </a:rPr>
              <a:t> Lotta contro le </a:t>
            </a:r>
            <a:r>
              <a:rPr lang="it-IT" sz="2700">
                <a:solidFill>
                  <a:srgbClr val="FF3300"/>
                </a:solidFill>
                <a:latin typeface="Calibri"/>
              </a:rPr>
              <a:t>discriminazioni</a:t>
            </a:r>
            <a:endParaRPr/>
          </a:p>
        </p:txBody>
      </p:sp>
      <p:sp>
        <p:nvSpPr>
          <p:cNvPr id="144" name="CustomShape 7"/>
          <p:cNvSpPr/>
          <p:nvPr/>
        </p:nvSpPr>
        <p:spPr>
          <a:xfrm>
            <a:off x="827640" y="4221000"/>
            <a:ext cx="5112360" cy="501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700">
                <a:solidFill>
                  <a:srgbClr val="000000"/>
                </a:solidFill>
                <a:latin typeface="Calibri"/>
              </a:rPr>
              <a:t> Lotta contro il </a:t>
            </a:r>
            <a:r>
              <a:rPr lang="it-IT" sz="2700">
                <a:solidFill>
                  <a:srgbClr val="FF3300"/>
                </a:solidFill>
                <a:latin typeface="Calibri"/>
              </a:rPr>
              <a:t>terrorismo</a:t>
            </a:r>
            <a:endParaRPr/>
          </a:p>
        </p:txBody>
      </p:sp>
      <p:sp>
        <p:nvSpPr>
          <p:cNvPr id="145" name="CustomShape 8"/>
          <p:cNvSpPr/>
          <p:nvPr/>
        </p:nvSpPr>
        <p:spPr>
          <a:xfrm>
            <a:off x="827640" y="4797000"/>
            <a:ext cx="6480360" cy="912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700">
                <a:solidFill>
                  <a:srgbClr val="000000"/>
                </a:solidFill>
                <a:latin typeface="Calibri"/>
              </a:rPr>
              <a:t> Lotta contro la </a:t>
            </a:r>
            <a:r>
              <a:rPr lang="it-IT" sz="2700">
                <a:solidFill>
                  <a:srgbClr val="FF3300"/>
                </a:solidFill>
                <a:latin typeface="Calibri"/>
              </a:rPr>
              <a:t>criminalità organizzata</a:t>
            </a:r>
            <a:endParaRPr/>
          </a:p>
        </p:txBody>
      </p:sp>
      <p:sp>
        <p:nvSpPr>
          <p:cNvPr id="146" name="CustomShape 9"/>
          <p:cNvSpPr/>
          <p:nvPr/>
        </p:nvSpPr>
        <p:spPr>
          <a:xfrm>
            <a:off x="827640" y="5373360"/>
            <a:ext cx="6120360" cy="912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700">
                <a:solidFill>
                  <a:srgbClr val="000000"/>
                </a:solidFill>
                <a:latin typeface="Calibri"/>
              </a:rPr>
              <a:t> Lotta contro la </a:t>
            </a:r>
            <a:r>
              <a:rPr lang="it-IT" sz="2700">
                <a:solidFill>
                  <a:srgbClr val="FF3300"/>
                </a:solidFill>
                <a:latin typeface="Calibri"/>
              </a:rPr>
              <a:t>tratta degli esseri umani</a:t>
            </a:r>
            <a:endParaRPr/>
          </a:p>
        </p:txBody>
      </p:sp>
      <p:sp>
        <p:nvSpPr>
          <p:cNvPr id="147" name="CustomShape 10"/>
          <p:cNvSpPr/>
          <p:nvPr/>
        </p:nvSpPr>
        <p:spPr>
          <a:xfrm>
            <a:off x="827640" y="5949360"/>
            <a:ext cx="5472360" cy="501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700">
                <a:solidFill>
                  <a:srgbClr val="000000"/>
                </a:solidFill>
                <a:latin typeface="Calibri"/>
              </a:rPr>
              <a:t> Lotta contro la </a:t>
            </a:r>
            <a:r>
              <a:rPr lang="it-IT" sz="2700">
                <a:solidFill>
                  <a:srgbClr val="FF3300"/>
                </a:solidFill>
                <a:latin typeface="Calibri"/>
              </a:rPr>
              <a:t>droga</a:t>
            </a:r>
            <a:endParaRPr/>
          </a:p>
        </p:txBody>
      </p:sp>
      <p:sp>
        <p:nvSpPr>
          <p:cNvPr id="148" name="TextShape 11"/>
          <p:cNvSpPr txBox="1"/>
          <p:nvPr/>
        </p:nvSpPr>
        <p:spPr>
          <a:xfrm>
            <a:off x="827640" y="1700640"/>
            <a:ext cx="7056360" cy="8636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700">
                <a:solidFill>
                  <a:srgbClr val="000000"/>
                </a:solidFill>
                <a:latin typeface="Calibri"/>
              </a:rPr>
              <a:t> Libera </a:t>
            </a:r>
            <a:r>
              <a:rPr lang="it-IT" sz="2700">
                <a:solidFill>
                  <a:srgbClr val="FF3300"/>
                </a:solidFill>
                <a:latin typeface="Calibri"/>
              </a:rPr>
              <a:t>circolazione delle persone</a:t>
            </a:r>
            <a:r>
              <a:rPr lang="it-IT" sz="2700">
                <a:solidFill>
                  <a:srgbClr val="000000"/>
                </a:solidFill>
                <a:latin typeface="Calibri"/>
              </a:rPr>
              <a:t>, </a:t>
            </a:r>
            <a:r>
              <a:rPr lang="it-IT" sz="2700">
                <a:solidFill>
                  <a:srgbClr val="FF3300"/>
                </a:solidFill>
                <a:latin typeface="Calibri"/>
              </a:rPr>
              <a:t>asilo</a:t>
            </a:r>
            <a:r>
              <a:rPr lang="it-IT" sz="2700">
                <a:solidFill>
                  <a:srgbClr val="000000"/>
                </a:solidFill>
                <a:latin typeface="Calibri"/>
              </a:rPr>
              <a:t> e
   </a:t>
            </a:r>
            <a:r>
              <a:rPr lang="it-IT" sz="2700">
                <a:solidFill>
                  <a:srgbClr val="FF3300"/>
                </a:solidFill>
                <a:latin typeface="Calibri"/>
              </a:rPr>
              <a:t>immigrazione</a:t>
            </a:r>
            <a:endParaRPr/>
          </a:p>
        </p:txBody>
      </p:sp>
      <p:pic>
        <p:nvPicPr>
          <p:cNvPr id="149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6782764" y="4614285"/>
            <a:ext cx="1890715" cy="2012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8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8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8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8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8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8" dur="8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8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8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strips(downLeft)">
                                      <p:cBhvr additive="repl">
                                        <p:cTn id="2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611640" y="476640"/>
            <a:ext cx="7772040" cy="110952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it-IT" sz="4000" b="1" dirty="0">
                <a:solidFill>
                  <a:srgbClr val="FFFF00"/>
                </a:solidFill>
                <a:latin typeface="Calibri"/>
              </a:rPr>
              <a:t>TUTELA DELL’AMBIENTE</a:t>
            </a:r>
            <a:endParaRPr dirty="0"/>
          </a:p>
        </p:txBody>
      </p:sp>
      <p:sp>
        <p:nvSpPr>
          <p:cNvPr id="151" name="CustomShape 2"/>
          <p:cNvSpPr/>
          <p:nvPr/>
        </p:nvSpPr>
        <p:spPr>
          <a:xfrm>
            <a:off x="8028360" y="5877360"/>
            <a:ext cx="791640" cy="681840"/>
          </a:xfrm>
          <a:prstGeom prst="actionButtonHome">
            <a:avLst/>
          </a:prstGeom>
          <a:solidFill>
            <a:srgbClr val="0070C0"/>
          </a:solidFill>
          <a:ln w="25560">
            <a:solidFill>
              <a:srgbClr val="3A5F8B"/>
            </a:solidFill>
            <a:round/>
          </a:ln>
        </p:spPr>
      </p:sp>
      <p:sp>
        <p:nvSpPr>
          <p:cNvPr id="152" name="CustomShape 3"/>
          <p:cNvSpPr/>
          <p:nvPr/>
        </p:nvSpPr>
        <p:spPr>
          <a:xfrm>
            <a:off x="899640" y="1700640"/>
            <a:ext cx="7488360" cy="700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2000" b="1">
                <a:solidFill>
                  <a:srgbClr val="FFFF00"/>
                </a:solidFill>
                <a:latin typeface="Calibri"/>
              </a:rPr>
              <a:t>Inquinamento atmosferico </a:t>
            </a:r>
            <a:r>
              <a:rPr lang="it-IT" sz="2000">
                <a:solidFill>
                  <a:srgbClr val="000000"/>
                </a:solidFill>
                <a:latin typeface="Wingdings"/>
              </a:rPr>
              <a:t></a:t>
            </a:r>
            <a:r>
              <a:rPr lang="it-IT" sz="2000">
                <a:solidFill>
                  <a:srgbClr val="000000"/>
                </a:solidFill>
                <a:latin typeface="Calibri"/>
              </a:rPr>
              <a:t> responsabile di affezioni della salute umana e di danni all’ambiente</a:t>
            </a:r>
            <a:endParaRPr/>
          </a:p>
        </p:txBody>
      </p:sp>
      <p:sp>
        <p:nvSpPr>
          <p:cNvPr id="153" name="CustomShape 4"/>
          <p:cNvSpPr/>
          <p:nvPr/>
        </p:nvSpPr>
        <p:spPr>
          <a:xfrm>
            <a:off x="899640" y="2781000"/>
            <a:ext cx="7704360" cy="700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2000">
                <a:solidFill>
                  <a:srgbClr val="000000"/>
                </a:solidFill>
                <a:latin typeface="Calibri"/>
              </a:rPr>
              <a:t>L’UE adotta una politica comune in materia ambientale e interviene in vari settori</a:t>
            </a:r>
            <a:endParaRPr/>
          </a:p>
        </p:txBody>
      </p:sp>
      <p:sp>
        <p:nvSpPr>
          <p:cNvPr id="154" name="CustomShape 5"/>
          <p:cNvSpPr/>
          <p:nvPr/>
        </p:nvSpPr>
        <p:spPr>
          <a:xfrm>
            <a:off x="899640" y="3933000"/>
            <a:ext cx="7416360" cy="2193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2000" b="1">
                <a:solidFill>
                  <a:srgbClr val="FFFF00"/>
                </a:solidFill>
                <a:latin typeface="Calibri"/>
              </a:rPr>
              <a:t>Protocollo di Kyoto </a:t>
            </a:r>
            <a:r>
              <a:rPr lang="it-IT" sz="2000">
                <a:solidFill>
                  <a:srgbClr val="000000"/>
                </a:solidFill>
                <a:latin typeface="Wingdings"/>
              </a:rPr>
              <a:t></a:t>
            </a:r>
            <a:r>
              <a:rPr lang="it-IT" sz="2000">
                <a:solidFill>
                  <a:srgbClr val="000000"/>
                </a:solidFill>
                <a:latin typeface="Calibri"/>
              </a:rPr>
              <a:t> strategia </a:t>
            </a:r>
            <a:r>
              <a:rPr lang="it-IT" sz="2000" b="1">
                <a:solidFill>
                  <a:srgbClr val="FFFF00"/>
                </a:solidFill>
                <a:latin typeface="Calibri"/>
              </a:rPr>
              <a:t>Clima-Energia (20-20-20)</a:t>
            </a:r>
            <a:r>
              <a:rPr lang="it-IT" sz="2000">
                <a:solidFill>
                  <a:srgbClr val="FFFF00"/>
                </a:solidFill>
                <a:latin typeface="Calibri"/>
              </a:rPr>
              <a:t> </a:t>
            </a:r>
            <a:r>
              <a:rPr lang="it-IT" sz="2000">
                <a:solidFill>
                  <a:srgbClr val="000000"/>
                </a:solidFill>
                <a:latin typeface="Calibri"/>
              </a:rPr>
              <a:t>prevede: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000">
                <a:solidFill>
                  <a:srgbClr val="000000"/>
                </a:solidFill>
                <a:latin typeface="Calibri"/>
              </a:rPr>
              <a:t> Ridurre del 20 %  le emissioni del gas serra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000">
                <a:solidFill>
                  <a:srgbClr val="000000"/>
                </a:solidFill>
                <a:latin typeface="Calibri"/>
              </a:rPr>
              <a:t> Il 20 % della produzione di energia deve provenire da fonti rinnovabili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000">
                <a:solidFill>
                  <a:srgbClr val="000000"/>
                </a:solidFill>
                <a:latin typeface="Calibri"/>
              </a:rPr>
              <a:t> Un incremento del 20% </a:t>
            </a:r>
            <a:r>
              <a:rPr lang="it-IT">
                <a:solidFill>
                  <a:srgbClr val="000000"/>
                </a:solidFill>
                <a:latin typeface="Calibri"/>
              </a:rPr>
              <a:t>dell’efficienza energetica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155" name="Immagine 9"/>
          <p:cNvPicPr/>
          <p:nvPr/>
        </p:nvPicPr>
        <p:blipFill>
          <a:blip r:embed="rId2"/>
          <a:stretch>
            <a:fillRect/>
          </a:stretch>
        </p:blipFill>
        <p:spPr>
          <a:xfrm>
            <a:off x="5324354" y="5532698"/>
            <a:ext cx="2559646" cy="1049541"/>
          </a:xfrm>
          <a:prstGeom prst="rect">
            <a:avLst/>
          </a:prstGeom>
          <a:ln>
            <a:noFill/>
          </a:ln>
        </p:spPr>
      </p:pic>
      <p:pic>
        <p:nvPicPr>
          <p:cNvPr id="156" name="Immagine 10"/>
          <p:cNvPicPr/>
          <p:nvPr/>
        </p:nvPicPr>
        <p:blipFill>
          <a:blip r:embed="rId3"/>
          <a:stretch>
            <a:fillRect/>
          </a:stretch>
        </p:blipFill>
        <p:spPr>
          <a:xfrm>
            <a:off x="7568" y="13680"/>
            <a:ext cx="2978700" cy="1803545"/>
          </a:xfrm>
          <a:prstGeom prst="rect">
            <a:avLst/>
          </a:prstGeom>
          <a:ln>
            <a:noFill/>
          </a:ln>
        </p:spPr>
      </p:pic>
      <p:pic>
        <p:nvPicPr>
          <p:cNvPr id="157" name="Immagine 11"/>
          <p:cNvPicPr/>
          <p:nvPr/>
        </p:nvPicPr>
        <p:blipFill>
          <a:blip r:embed="rId4"/>
          <a:stretch>
            <a:fillRect/>
          </a:stretch>
        </p:blipFill>
        <p:spPr>
          <a:xfrm>
            <a:off x="395640" y="5661180"/>
            <a:ext cx="3602515" cy="1114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bool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bool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bool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boolVal val="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randombar(horizontal)">
                                      <p:cBhvr additive="repl">
                                        <p:cTn id="23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9" dur="8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0" dur="8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" dur="8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8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bool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boolVal val="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fade">
                                      <p:cBhvr additive="repl">
                                        <p:cTn id="46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2" dur="8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3" dur="8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" dur="8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5" dur="8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2" dur="8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3" dur="8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" dur="8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5" dur="8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2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3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 additive="repl">
                                        <p:cTn id="74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78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bool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9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755640" y="26064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it-IT" sz="4000" b="1">
                <a:solidFill>
                  <a:srgbClr val="000066"/>
                </a:solidFill>
                <a:latin typeface="Calibri"/>
              </a:rPr>
              <a:t>PAC (POLITICA AGRICOLA COMUNE)</a:t>
            </a:r>
            <a:endParaRPr/>
          </a:p>
        </p:txBody>
      </p:sp>
      <p:sp>
        <p:nvSpPr>
          <p:cNvPr id="159" name="CustomShape 2"/>
          <p:cNvSpPr/>
          <p:nvPr/>
        </p:nvSpPr>
        <p:spPr>
          <a:xfrm>
            <a:off x="8028360" y="5877360"/>
            <a:ext cx="791640" cy="681840"/>
          </a:xfrm>
          <a:prstGeom prst="actionButtonHome">
            <a:avLst/>
          </a:prstGeom>
          <a:solidFill>
            <a:srgbClr val="0070C0"/>
          </a:solidFill>
          <a:ln w="25560">
            <a:solidFill>
              <a:srgbClr val="3A5F8B"/>
            </a:solidFill>
            <a:round/>
          </a:ln>
        </p:spPr>
      </p:sp>
      <p:pic>
        <p:nvPicPr>
          <p:cNvPr id="160" name="Immagine 4"/>
          <p:cNvPicPr/>
          <p:nvPr/>
        </p:nvPicPr>
        <p:blipFill>
          <a:blip r:embed="rId2"/>
          <a:stretch>
            <a:fillRect/>
          </a:stretch>
        </p:blipFill>
        <p:spPr>
          <a:xfrm>
            <a:off x="5902724" y="2801355"/>
            <a:ext cx="2917276" cy="2206139"/>
          </a:xfrm>
          <a:prstGeom prst="rect">
            <a:avLst/>
          </a:prstGeom>
          <a:ln>
            <a:noFill/>
          </a:ln>
        </p:spPr>
      </p:pic>
      <p:sp>
        <p:nvSpPr>
          <p:cNvPr id="161" name="CustomShape 3"/>
          <p:cNvSpPr/>
          <p:nvPr/>
        </p:nvSpPr>
        <p:spPr>
          <a:xfrm>
            <a:off x="827640" y="1772640"/>
            <a:ext cx="7632360" cy="1918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2400" dirty="0">
                <a:solidFill>
                  <a:srgbClr val="000000"/>
                </a:solidFill>
                <a:latin typeface="Calibri"/>
              </a:rPr>
              <a:t>La </a:t>
            </a:r>
            <a:r>
              <a:rPr lang="it-IT" sz="2400" b="1" dirty="0">
                <a:solidFill>
                  <a:srgbClr val="FF99FF"/>
                </a:solidFill>
                <a:latin typeface="Calibri"/>
              </a:rPr>
              <a:t>PAC</a:t>
            </a:r>
            <a:r>
              <a:rPr lang="it-IT" sz="2400" dirty="0">
                <a:solidFill>
                  <a:srgbClr val="000000"/>
                </a:solidFill>
                <a:latin typeface="Calibri"/>
              </a:rPr>
              <a:t> nasce nel 1962 con due obiettivi: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400" dirty="0">
                <a:solidFill>
                  <a:srgbClr val="000000"/>
                </a:solidFill>
                <a:latin typeface="Calibri"/>
              </a:rPr>
              <a:t> Soddisfare gli agricoltori grazie al prezzo di intervento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400" dirty="0">
                <a:solidFill>
                  <a:srgbClr val="000000"/>
                </a:solidFill>
                <a:latin typeface="Calibri"/>
              </a:rPr>
              <a:t> Orientare  le imprese agricole verso una maggiore capacità produttiva</a:t>
            </a:r>
            <a:endParaRPr dirty="0"/>
          </a:p>
        </p:txBody>
      </p:sp>
      <p:sp>
        <p:nvSpPr>
          <p:cNvPr id="162" name="CustomShape 4"/>
          <p:cNvSpPr/>
          <p:nvPr/>
        </p:nvSpPr>
        <p:spPr>
          <a:xfrm>
            <a:off x="755640" y="3429000"/>
            <a:ext cx="5328360" cy="1552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2400" b="1" dirty="0">
                <a:solidFill>
                  <a:srgbClr val="FF99FF"/>
                </a:solidFill>
                <a:latin typeface="Calibri"/>
              </a:rPr>
              <a:t>Modifiche nel 2013 </a:t>
            </a:r>
            <a:r>
              <a:rPr lang="it-IT" sz="2400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it-IT" sz="2400" dirty="0">
                <a:solidFill>
                  <a:srgbClr val="000000"/>
                </a:solidFill>
                <a:latin typeface="Calibri"/>
              </a:rPr>
              <a:t> nuovi obiettivi: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400" dirty="0">
                <a:solidFill>
                  <a:srgbClr val="000000"/>
                </a:solidFill>
                <a:latin typeface="Calibri"/>
              </a:rPr>
              <a:t> promuovere diversità e qualità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63" name="CustomShape 5"/>
          <p:cNvSpPr/>
          <p:nvPr/>
        </p:nvSpPr>
        <p:spPr>
          <a:xfrm>
            <a:off x="755640" y="4293000"/>
            <a:ext cx="4320000" cy="821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400" dirty="0">
                <a:solidFill>
                  <a:srgbClr val="000000"/>
                </a:solidFill>
                <a:latin typeface="Calibri"/>
              </a:rPr>
              <a:t> mantenere vive le campagne</a:t>
            </a:r>
            <a:endParaRPr dirty="0"/>
          </a:p>
        </p:txBody>
      </p:sp>
      <p:sp>
        <p:nvSpPr>
          <p:cNvPr id="164" name="CustomShape 6"/>
          <p:cNvSpPr/>
          <p:nvPr/>
        </p:nvSpPr>
        <p:spPr>
          <a:xfrm>
            <a:off x="755640" y="4797000"/>
            <a:ext cx="6984360" cy="821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400">
                <a:solidFill>
                  <a:srgbClr val="000000"/>
                </a:solidFill>
                <a:latin typeface="Calibri"/>
              </a:rPr>
              <a:t> stimolare l’occupazione, l’imprenditorialità e l’approvvigionamento alimentare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dissolve">
                                      <p:cBhvr additive="repl">
                                        <p:cTn id="1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3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bool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bool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bool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boolVal val="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3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bool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bool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bool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boolVal val="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3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bool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bool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bool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boolVal val="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3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bool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5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bool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bool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7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boolVal val="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755640" y="26064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it-IT" sz="4000" b="1">
                <a:solidFill>
                  <a:srgbClr val="000066"/>
                </a:solidFill>
                <a:latin typeface="Calibri"/>
              </a:rPr>
              <a:t>PAC (POLITICA AGRICOLA COMUNE)</a:t>
            </a:r>
            <a:endParaRPr/>
          </a:p>
        </p:txBody>
      </p:sp>
      <p:sp>
        <p:nvSpPr>
          <p:cNvPr id="166" name="CustomShape 2"/>
          <p:cNvSpPr/>
          <p:nvPr/>
        </p:nvSpPr>
        <p:spPr>
          <a:xfrm>
            <a:off x="8028360" y="5877360"/>
            <a:ext cx="791640" cy="681840"/>
          </a:xfrm>
          <a:prstGeom prst="actionButtonHome">
            <a:avLst/>
          </a:prstGeom>
          <a:solidFill>
            <a:srgbClr val="0070C0"/>
          </a:solidFill>
          <a:ln w="25560">
            <a:solidFill>
              <a:srgbClr val="3A5F8B"/>
            </a:solidFill>
            <a:round/>
          </a:ln>
        </p:spPr>
      </p:sp>
      <p:sp>
        <p:nvSpPr>
          <p:cNvPr id="167" name="CustomShape 3"/>
          <p:cNvSpPr/>
          <p:nvPr/>
        </p:nvSpPr>
        <p:spPr>
          <a:xfrm>
            <a:off x="827640" y="1772640"/>
            <a:ext cx="7632360" cy="1918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2400">
                <a:solidFill>
                  <a:srgbClr val="000000"/>
                </a:solidFill>
                <a:latin typeface="Calibri"/>
              </a:rPr>
              <a:t>La </a:t>
            </a:r>
            <a:r>
              <a:rPr lang="it-IT" sz="2400" b="1">
                <a:solidFill>
                  <a:srgbClr val="FF99FF"/>
                </a:solidFill>
                <a:latin typeface="Calibri"/>
              </a:rPr>
              <a:t>PAC</a:t>
            </a:r>
            <a:r>
              <a:rPr lang="it-IT" sz="2400">
                <a:solidFill>
                  <a:srgbClr val="000000"/>
                </a:solidFill>
                <a:latin typeface="Calibri"/>
              </a:rPr>
              <a:t> nasce nel 1962 con due obiettivi: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400">
                <a:solidFill>
                  <a:srgbClr val="000000"/>
                </a:solidFill>
                <a:latin typeface="Calibri"/>
              </a:rPr>
              <a:t> Soddisfare gli agricoltori grazie al prezzo di intervento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400">
                <a:solidFill>
                  <a:srgbClr val="000000"/>
                </a:solidFill>
                <a:latin typeface="Calibri"/>
              </a:rPr>
              <a:t> Orientare  le imprese agricole verso una maggiore capacità produttiva</a:t>
            </a:r>
            <a:endParaRPr/>
          </a:p>
        </p:txBody>
      </p:sp>
      <p:sp>
        <p:nvSpPr>
          <p:cNvPr id="168" name="CustomShape 4"/>
          <p:cNvSpPr/>
          <p:nvPr/>
        </p:nvSpPr>
        <p:spPr>
          <a:xfrm>
            <a:off x="755640" y="3429000"/>
            <a:ext cx="5328360" cy="1552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2400" b="1">
                <a:solidFill>
                  <a:srgbClr val="FF99FF"/>
                </a:solidFill>
                <a:latin typeface="Calibri"/>
              </a:rPr>
              <a:t>Modifiche nel 2013 </a:t>
            </a:r>
            <a:r>
              <a:rPr lang="it-IT" sz="2400" b="1">
                <a:solidFill>
                  <a:srgbClr val="000000"/>
                </a:solidFill>
                <a:latin typeface="Wingdings"/>
              </a:rPr>
              <a:t></a:t>
            </a:r>
            <a:r>
              <a:rPr lang="it-IT" sz="2400">
                <a:solidFill>
                  <a:srgbClr val="000000"/>
                </a:solidFill>
                <a:latin typeface="Calibri"/>
              </a:rPr>
              <a:t> nuovi obiettivi: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400">
                <a:solidFill>
                  <a:srgbClr val="000000"/>
                </a:solidFill>
                <a:latin typeface="Calibri"/>
              </a:rPr>
              <a:t> promuovere diversità e qualità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69" name="CustomShape 5"/>
          <p:cNvSpPr/>
          <p:nvPr/>
        </p:nvSpPr>
        <p:spPr>
          <a:xfrm>
            <a:off x="755640" y="4293000"/>
            <a:ext cx="4320000" cy="821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400">
                <a:solidFill>
                  <a:srgbClr val="000000"/>
                </a:solidFill>
                <a:latin typeface="Calibri"/>
              </a:rPr>
              <a:t> mantenere vive le campagne</a:t>
            </a:r>
            <a:endParaRPr/>
          </a:p>
        </p:txBody>
      </p:sp>
      <p:sp>
        <p:nvSpPr>
          <p:cNvPr id="170" name="CustomShape 6"/>
          <p:cNvSpPr/>
          <p:nvPr/>
        </p:nvSpPr>
        <p:spPr>
          <a:xfrm>
            <a:off x="755640" y="4797000"/>
            <a:ext cx="6984360" cy="821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400">
                <a:solidFill>
                  <a:srgbClr val="000000"/>
                </a:solidFill>
                <a:latin typeface="Calibri"/>
              </a:rPr>
              <a:t> stimolare l’occupazione, l’imprenditorialità e l’approvvigionamento alimentare </a:t>
            </a:r>
            <a:endParaRPr/>
          </a:p>
        </p:txBody>
      </p:sp>
      <p:pic>
        <p:nvPicPr>
          <p:cNvPr id="171" name="Immagin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5363640" y="3429000"/>
            <a:ext cx="2553444" cy="2475360"/>
          </a:xfrm>
          <a:prstGeom prst="rect">
            <a:avLst/>
          </a:prstGeom>
          <a:ln>
            <a:noFill/>
          </a:ln>
        </p:spPr>
      </p:pic>
      <p:sp>
        <p:nvSpPr>
          <p:cNvPr id="173" name="CustomShape 7"/>
          <p:cNvSpPr/>
          <p:nvPr/>
        </p:nvSpPr>
        <p:spPr>
          <a:xfrm flipV="1">
            <a:off x="1547640" y="4571835"/>
            <a:ext cx="3816000" cy="57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fade">
                                      <p:cBhvr additive="repl">
                                        <p:cTn id="12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8" dur="800"/>
                                        <p:tgtEl>
                                          <p:spTgt spid="173">
                                            <p:txEl>
                                              <p:pRg st="0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9" dur="800" fill="hold"/>
                                        <p:tgtEl>
                                          <p:spTgt spid="173">
                                            <p:txEl>
                                              <p:p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800" fill="hold"/>
                                        <p:tgtEl>
                                          <p:spTgt spid="173">
                                            <p:txEl>
                                              <p:p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800" fill="hold"/>
                                        <p:tgtEl>
                                          <p:spTgt spid="173">
                                            <p:txEl>
                                              <p:p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19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6" dur="800"/>
                                        <p:tgtEl>
                                          <p:spTgt spid="173">
                                            <p:txEl>
                                              <p:pRg st="19" end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7" dur="800" fill="hold"/>
                                        <p:tgtEl>
                                          <p:spTgt spid="173">
                                            <p:txEl>
                                              <p:pRg st="19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800" fill="hold"/>
                                        <p:tgtEl>
                                          <p:spTgt spid="173">
                                            <p:txEl>
                                              <p:pRg st="19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800" fill="hold"/>
                                        <p:tgtEl>
                                          <p:spTgt spid="173">
                                            <p:txEl>
                                              <p:pRg st="19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19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19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35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4" dur="800"/>
                                        <p:tgtEl>
                                          <p:spTgt spid="173">
                                            <p:txEl>
                                              <p:pRg st="35" end="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5" dur="800" fill="hold"/>
                                        <p:tgtEl>
                                          <p:spTgt spid="173">
                                            <p:txEl>
                                              <p:pRg st="35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800" fill="hold"/>
                                        <p:tgtEl>
                                          <p:spTgt spid="173">
                                            <p:txEl>
                                              <p:pRg st="35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800" fill="hold"/>
                                        <p:tgtEl>
                                          <p:spTgt spid="173">
                                            <p:txEl>
                                              <p:pRg st="35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35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35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51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2" dur="800"/>
                                        <p:tgtEl>
                                          <p:spTgt spid="173">
                                            <p:txEl>
                                              <p:pRg st="51" end="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3" dur="800" fill="hold"/>
                                        <p:tgtEl>
                                          <p:spTgt spid="173">
                                            <p:txEl>
                                              <p:pRg st="51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800" fill="hold"/>
                                        <p:tgtEl>
                                          <p:spTgt spid="173">
                                            <p:txEl>
                                              <p:pRg st="51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" dur="800" fill="hold"/>
                                        <p:tgtEl>
                                          <p:spTgt spid="173">
                                            <p:txEl>
                                              <p:pRg st="51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51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51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60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0" dur="800"/>
                                        <p:tgtEl>
                                          <p:spTgt spid="173">
                                            <p:txEl>
                                              <p:pRg st="60" end="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1" dur="800" fill="hold"/>
                                        <p:tgtEl>
                                          <p:spTgt spid="173">
                                            <p:txEl>
                                              <p:pRg st="60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" dur="800" fill="hold"/>
                                        <p:tgtEl>
                                          <p:spTgt spid="173">
                                            <p:txEl>
                                              <p:pRg st="60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3" dur="800" fill="hold"/>
                                        <p:tgtEl>
                                          <p:spTgt spid="173">
                                            <p:txEl>
                                              <p:pRg st="60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60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60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79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8" dur="800"/>
                                        <p:tgtEl>
                                          <p:spTgt spid="173">
                                            <p:txEl>
                                              <p:pRg st="79" end="10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9" dur="800" fill="hold"/>
                                        <p:tgtEl>
                                          <p:spTgt spid="173">
                                            <p:txEl>
                                              <p:pRg st="79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0" dur="800" fill="hold"/>
                                        <p:tgtEl>
                                          <p:spTgt spid="173">
                                            <p:txEl>
                                              <p:pRg st="79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1" dur="800" fill="hold"/>
                                        <p:tgtEl>
                                          <p:spTgt spid="173">
                                            <p:txEl>
                                              <p:pRg st="79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79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79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101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6" dur="800"/>
                                        <p:tgtEl>
                                          <p:spTgt spid="173">
                                            <p:txEl>
                                              <p:pRg st="101" end="1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7" dur="800" fill="hold"/>
                                        <p:tgtEl>
                                          <p:spTgt spid="173">
                                            <p:txEl>
                                              <p:pRg st="101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8" dur="800" fill="hold"/>
                                        <p:tgtEl>
                                          <p:spTgt spid="173">
                                            <p:txEl>
                                              <p:pRg st="101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9" dur="800" fill="hold"/>
                                        <p:tgtEl>
                                          <p:spTgt spid="173">
                                            <p:txEl>
                                              <p:pRg st="101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101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101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3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131" end="1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4" dur="800"/>
                                        <p:tgtEl>
                                          <p:spTgt spid="173">
                                            <p:txEl>
                                              <p:pRg st="131" end="16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5" dur="800" fill="hold"/>
                                        <p:tgtEl>
                                          <p:spTgt spid="173">
                                            <p:txEl>
                                              <p:pRg st="131" end="16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6" dur="800" fill="hold"/>
                                        <p:tgtEl>
                                          <p:spTgt spid="173">
                                            <p:txEl>
                                              <p:pRg st="131" end="16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7" dur="800" fill="hold"/>
                                        <p:tgtEl>
                                          <p:spTgt spid="173">
                                            <p:txEl>
                                              <p:pRg st="131" end="16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131" end="16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131" end="16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it-IT" dirty="0">
                <a:solidFill>
                  <a:srgbClr val="00FF00"/>
                </a:solidFill>
                <a:latin typeface="Calibri"/>
              </a:rPr>
              <a:t>Le sette sfide delle PAC:</a:t>
            </a:r>
            <a:endParaRPr lang="it-IT" dirty="0"/>
          </a:p>
          <a:p>
            <a:pPr>
              <a:lnSpc>
                <a:spcPct val="100000"/>
              </a:lnSpc>
            </a:pPr>
            <a:r>
              <a:rPr lang="it-IT" dirty="0">
                <a:solidFill>
                  <a:srgbClr val="00FF00"/>
                </a:solidFill>
                <a:latin typeface="Calibri"/>
              </a:rPr>
              <a:t> l’alimentazione</a:t>
            </a:r>
            <a:endParaRPr lang="it-IT" dirty="0"/>
          </a:p>
          <a:p>
            <a:pPr>
              <a:lnSpc>
                <a:spcPct val="100000"/>
              </a:lnSpc>
            </a:pPr>
            <a:r>
              <a:rPr lang="it-IT" dirty="0">
                <a:solidFill>
                  <a:srgbClr val="00FF00"/>
                </a:solidFill>
                <a:latin typeface="Calibri"/>
              </a:rPr>
              <a:t> globalizzazione</a:t>
            </a:r>
            <a:endParaRPr lang="it-IT" dirty="0"/>
          </a:p>
          <a:p>
            <a:pPr>
              <a:lnSpc>
                <a:spcPct val="100000"/>
              </a:lnSpc>
            </a:pPr>
            <a:r>
              <a:rPr lang="it-IT" dirty="0">
                <a:solidFill>
                  <a:srgbClr val="00FF00"/>
                </a:solidFill>
                <a:latin typeface="Calibri"/>
              </a:rPr>
              <a:t> ambiente</a:t>
            </a:r>
            <a:endParaRPr lang="it-IT" dirty="0"/>
          </a:p>
          <a:p>
            <a:pPr>
              <a:lnSpc>
                <a:spcPct val="100000"/>
              </a:lnSpc>
            </a:pPr>
            <a:r>
              <a:rPr lang="it-IT" dirty="0">
                <a:solidFill>
                  <a:srgbClr val="00FF00"/>
                </a:solidFill>
                <a:latin typeface="Calibri"/>
              </a:rPr>
              <a:t> la sfida economica</a:t>
            </a:r>
            <a:endParaRPr lang="it-IT" dirty="0"/>
          </a:p>
          <a:p>
            <a:pPr>
              <a:lnSpc>
                <a:spcPct val="100000"/>
              </a:lnSpc>
            </a:pPr>
            <a:r>
              <a:rPr lang="it-IT" dirty="0">
                <a:solidFill>
                  <a:srgbClr val="00FF00"/>
                </a:solidFill>
                <a:latin typeface="Calibri"/>
              </a:rPr>
              <a:t> la sfida territoriale</a:t>
            </a:r>
            <a:endParaRPr lang="it-IT" dirty="0"/>
          </a:p>
          <a:p>
            <a:pPr>
              <a:lnSpc>
                <a:spcPct val="100000"/>
              </a:lnSpc>
            </a:pPr>
            <a:r>
              <a:rPr lang="it-IT" dirty="0">
                <a:solidFill>
                  <a:srgbClr val="00FF00"/>
                </a:solidFill>
                <a:latin typeface="Calibri"/>
              </a:rPr>
              <a:t> la diversità dell’agricoltura</a:t>
            </a:r>
            <a:endParaRPr lang="it-IT" dirty="0"/>
          </a:p>
          <a:p>
            <a:pPr>
              <a:lnSpc>
                <a:spcPct val="100000"/>
              </a:lnSpc>
            </a:pPr>
            <a:r>
              <a:rPr lang="it-IT" dirty="0">
                <a:solidFill>
                  <a:srgbClr val="00FF00"/>
                </a:solidFill>
                <a:latin typeface="Calibri"/>
              </a:rPr>
              <a:t> semplificazione della politica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3" name="Immagine 5"/>
          <p:cNvPicPr/>
          <p:nvPr/>
        </p:nvPicPr>
        <p:blipFill>
          <a:blip r:embed="rId2"/>
          <a:stretch>
            <a:fillRect/>
          </a:stretch>
        </p:blipFill>
        <p:spPr>
          <a:xfrm>
            <a:off x="4942390" y="2766349"/>
            <a:ext cx="4201610" cy="2262221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125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extShape 1"/>
          <p:cNvSpPr txBox="1"/>
          <p:nvPr/>
        </p:nvSpPr>
        <p:spPr>
          <a:xfrm>
            <a:off x="179640" y="274680"/>
            <a:ext cx="878472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it-IT" sz="4000" b="1">
                <a:solidFill>
                  <a:srgbClr val="00FF00"/>
                </a:solidFill>
                <a:latin typeface="Calibri"/>
              </a:rPr>
              <a:t>ISTRUZIONE, FORMAZIONE E GIOVENTÙ</a:t>
            </a:r>
            <a:endParaRPr/>
          </a:p>
        </p:txBody>
      </p:sp>
      <p:sp>
        <p:nvSpPr>
          <p:cNvPr id="175" name="CustomShape 2"/>
          <p:cNvSpPr/>
          <p:nvPr/>
        </p:nvSpPr>
        <p:spPr>
          <a:xfrm>
            <a:off x="467640" y="1340640"/>
            <a:ext cx="8208720" cy="252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2000">
                <a:solidFill>
                  <a:srgbClr val="000000"/>
                </a:solidFill>
                <a:latin typeface="Calibri"/>
              </a:rPr>
              <a:t>Gli </a:t>
            </a:r>
            <a:r>
              <a:rPr lang="it-IT" sz="2000" b="1">
                <a:solidFill>
                  <a:srgbClr val="FF99FF"/>
                </a:solidFill>
                <a:latin typeface="Calibri"/>
              </a:rPr>
              <a:t>obiettivi</a:t>
            </a:r>
            <a:r>
              <a:rPr lang="it-IT" sz="2000">
                <a:solidFill>
                  <a:srgbClr val="000000"/>
                </a:solidFill>
                <a:latin typeface="Calibri"/>
              </a:rPr>
              <a:t> sono: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000">
                <a:solidFill>
                  <a:srgbClr val="000000"/>
                </a:solidFill>
                <a:latin typeface="Calibri"/>
              </a:rPr>
              <a:t> sviluppare </a:t>
            </a:r>
            <a:r>
              <a:rPr lang="it-IT" sz="2000" b="1">
                <a:solidFill>
                  <a:srgbClr val="FF99FF"/>
                </a:solidFill>
                <a:latin typeface="Calibri"/>
              </a:rPr>
              <a:t>la dimensione europea dell’istruzione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000">
                <a:solidFill>
                  <a:srgbClr val="000000"/>
                </a:solidFill>
                <a:latin typeface="Calibri"/>
              </a:rPr>
              <a:t> favorire </a:t>
            </a:r>
            <a:r>
              <a:rPr lang="it-IT" sz="2000" b="1">
                <a:solidFill>
                  <a:srgbClr val="FF99FF"/>
                </a:solidFill>
                <a:latin typeface="Calibri"/>
              </a:rPr>
              <a:t>l’aumento della mobilità degli studenti </a:t>
            </a:r>
            <a:r>
              <a:rPr lang="it-IT" sz="2000">
                <a:solidFill>
                  <a:srgbClr val="000000"/>
                </a:solidFill>
                <a:latin typeface="Calibri"/>
              </a:rPr>
              <a:t>e degli insegnanti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000">
                <a:solidFill>
                  <a:srgbClr val="000000"/>
                </a:solidFill>
                <a:latin typeface="Calibri"/>
              </a:rPr>
              <a:t> promuovere </a:t>
            </a:r>
            <a:r>
              <a:rPr lang="it-IT" sz="2000" b="1">
                <a:solidFill>
                  <a:srgbClr val="FF99FF"/>
                </a:solidFill>
                <a:latin typeface="Calibri"/>
              </a:rPr>
              <a:t>la</a:t>
            </a:r>
            <a:r>
              <a:rPr lang="it-IT" sz="2000">
                <a:solidFill>
                  <a:srgbClr val="000000"/>
                </a:solidFill>
                <a:latin typeface="Calibri"/>
              </a:rPr>
              <a:t> </a:t>
            </a:r>
            <a:r>
              <a:rPr lang="it-IT" sz="2000" b="1">
                <a:solidFill>
                  <a:srgbClr val="FF99FF"/>
                </a:solidFill>
                <a:latin typeface="Calibri"/>
              </a:rPr>
              <a:t>cooperazione tra gli istituti </a:t>
            </a:r>
            <a:r>
              <a:rPr lang="it-IT" sz="2000">
                <a:solidFill>
                  <a:srgbClr val="000000"/>
                </a:solidFill>
                <a:latin typeface="Calibri"/>
              </a:rPr>
              <a:t>di insegnamento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000">
                <a:solidFill>
                  <a:srgbClr val="000000"/>
                </a:solidFill>
                <a:latin typeface="Calibri"/>
              </a:rPr>
              <a:t> sviluppare </a:t>
            </a:r>
            <a:r>
              <a:rPr lang="it-IT" sz="2000" b="1">
                <a:solidFill>
                  <a:srgbClr val="FF99FF"/>
                </a:solidFill>
                <a:latin typeface="Calibri"/>
              </a:rPr>
              <a:t>l’istruzione a distanza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000">
                <a:solidFill>
                  <a:srgbClr val="000000"/>
                </a:solidFill>
                <a:latin typeface="Calibri"/>
              </a:rPr>
              <a:t> favorire lo </a:t>
            </a:r>
            <a:r>
              <a:rPr lang="it-IT" sz="2000" b="1">
                <a:solidFill>
                  <a:srgbClr val="FF99FF"/>
                </a:solidFill>
                <a:latin typeface="Calibri"/>
              </a:rPr>
              <a:t>scambio di giovani </a:t>
            </a:r>
            <a:r>
              <a:rPr lang="it-IT" sz="2000">
                <a:solidFill>
                  <a:srgbClr val="000000"/>
                </a:solidFill>
                <a:latin typeface="Calibri"/>
              </a:rPr>
              <a:t>e di animatori </a:t>
            </a:r>
            <a:endParaRPr/>
          </a:p>
        </p:txBody>
      </p:sp>
      <p:sp>
        <p:nvSpPr>
          <p:cNvPr id="176" name="CustomShape 3"/>
          <p:cNvSpPr/>
          <p:nvPr/>
        </p:nvSpPr>
        <p:spPr>
          <a:xfrm>
            <a:off x="8028360" y="5877360"/>
            <a:ext cx="791640" cy="681840"/>
          </a:xfrm>
          <a:prstGeom prst="actionButtonHome">
            <a:avLst/>
          </a:prstGeom>
          <a:solidFill>
            <a:srgbClr val="0070C0"/>
          </a:solidFill>
          <a:ln w="25560">
            <a:solidFill>
              <a:srgbClr val="3A5F8B"/>
            </a:solidFill>
            <a:round/>
          </a:ln>
        </p:spPr>
      </p:sp>
      <p:pic>
        <p:nvPicPr>
          <p:cNvPr id="177" name="Immagine 5"/>
          <p:cNvPicPr/>
          <p:nvPr/>
        </p:nvPicPr>
        <p:blipFill>
          <a:blip r:embed="rId2"/>
          <a:stretch>
            <a:fillRect/>
          </a:stretch>
        </p:blipFill>
        <p:spPr>
          <a:xfrm>
            <a:off x="3090440" y="3425040"/>
            <a:ext cx="5232399" cy="2831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7" dur="80"/>
                                        <p:tgtEl>
                                          <p:spTgt spid="1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rgb(77,80,-64)"/>
                                          </p:val>
                                        </p:tav>
                                        <p:tav tm="50000"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8" dur="80"/>
                                        <p:tgtEl>
                                          <p:spTgt spid="1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rgb(77,80,-64)"/>
                                          </p:val>
                                        </p:tav>
                                        <p:tav tm="50000"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boolVal val="0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7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21" dur="5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bool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bool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9" dur="8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0" dur="8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" dur="8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8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Shape 1"/>
          <p:cNvSpPr txBox="1"/>
          <p:nvPr/>
        </p:nvSpPr>
        <p:spPr>
          <a:xfrm>
            <a:off x="251640" y="274680"/>
            <a:ext cx="864072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it-IT" sz="4400" b="1">
                <a:solidFill>
                  <a:srgbClr val="00FF00"/>
                </a:solidFill>
                <a:latin typeface="Calibri"/>
              </a:rPr>
              <a:t>ISTRUZIONE, FORMAZIONE E GIOVENTÙ</a:t>
            </a:r>
            <a:endParaRPr/>
          </a:p>
        </p:txBody>
      </p:sp>
      <p:sp>
        <p:nvSpPr>
          <p:cNvPr id="179" name="CustomShape 2"/>
          <p:cNvSpPr/>
          <p:nvPr/>
        </p:nvSpPr>
        <p:spPr>
          <a:xfrm>
            <a:off x="467640" y="1340640"/>
            <a:ext cx="8208720" cy="252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2000">
                <a:solidFill>
                  <a:srgbClr val="000000"/>
                </a:solidFill>
                <a:latin typeface="Calibri"/>
              </a:rPr>
              <a:t>Gli </a:t>
            </a:r>
            <a:r>
              <a:rPr lang="it-IT" sz="2000" b="1">
                <a:solidFill>
                  <a:srgbClr val="FF99FF"/>
                </a:solidFill>
                <a:latin typeface="Calibri"/>
              </a:rPr>
              <a:t>obiettivi</a:t>
            </a:r>
            <a:r>
              <a:rPr lang="it-IT" sz="2000">
                <a:solidFill>
                  <a:srgbClr val="000000"/>
                </a:solidFill>
                <a:latin typeface="Calibri"/>
              </a:rPr>
              <a:t> sono: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000">
                <a:solidFill>
                  <a:srgbClr val="000000"/>
                </a:solidFill>
                <a:latin typeface="Calibri"/>
              </a:rPr>
              <a:t> sviluppare </a:t>
            </a:r>
            <a:r>
              <a:rPr lang="it-IT" sz="2000" b="1">
                <a:solidFill>
                  <a:srgbClr val="FF99FF"/>
                </a:solidFill>
                <a:latin typeface="Calibri"/>
              </a:rPr>
              <a:t>la dimensione europea dell’istruzione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000">
                <a:solidFill>
                  <a:srgbClr val="000000"/>
                </a:solidFill>
                <a:latin typeface="Calibri"/>
              </a:rPr>
              <a:t> favorire </a:t>
            </a:r>
            <a:r>
              <a:rPr lang="it-IT" sz="2000" b="1">
                <a:solidFill>
                  <a:srgbClr val="FF99FF"/>
                </a:solidFill>
                <a:latin typeface="Calibri"/>
              </a:rPr>
              <a:t>l’aumento della mobilità degli studenti </a:t>
            </a:r>
            <a:r>
              <a:rPr lang="it-IT" sz="2000">
                <a:solidFill>
                  <a:srgbClr val="000000"/>
                </a:solidFill>
                <a:latin typeface="Calibri"/>
              </a:rPr>
              <a:t>e degli insegnanti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000">
                <a:solidFill>
                  <a:srgbClr val="000000"/>
                </a:solidFill>
                <a:latin typeface="Calibri"/>
              </a:rPr>
              <a:t> promuovere </a:t>
            </a:r>
            <a:r>
              <a:rPr lang="it-IT" sz="2000" b="1">
                <a:solidFill>
                  <a:srgbClr val="FF99FF"/>
                </a:solidFill>
                <a:latin typeface="Calibri"/>
              </a:rPr>
              <a:t>la</a:t>
            </a:r>
            <a:r>
              <a:rPr lang="it-IT" sz="2000">
                <a:solidFill>
                  <a:srgbClr val="000000"/>
                </a:solidFill>
                <a:latin typeface="Calibri"/>
              </a:rPr>
              <a:t> </a:t>
            </a:r>
            <a:r>
              <a:rPr lang="it-IT" sz="2000" b="1">
                <a:solidFill>
                  <a:srgbClr val="FF99FF"/>
                </a:solidFill>
                <a:latin typeface="Calibri"/>
              </a:rPr>
              <a:t>cooperazione tra gli istituti </a:t>
            </a:r>
            <a:r>
              <a:rPr lang="it-IT" sz="2000">
                <a:solidFill>
                  <a:srgbClr val="000000"/>
                </a:solidFill>
                <a:latin typeface="Calibri"/>
              </a:rPr>
              <a:t>di insegnamento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000">
                <a:solidFill>
                  <a:srgbClr val="000000"/>
                </a:solidFill>
                <a:latin typeface="Calibri"/>
              </a:rPr>
              <a:t> sviluppare </a:t>
            </a:r>
            <a:r>
              <a:rPr lang="it-IT" sz="2000" b="1">
                <a:solidFill>
                  <a:srgbClr val="FF99FF"/>
                </a:solidFill>
                <a:latin typeface="Calibri"/>
              </a:rPr>
              <a:t>l’istruzione a distanza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000">
                <a:solidFill>
                  <a:srgbClr val="000000"/>
                </a:solidFill>
                <a:latin typeface="Calibri"/>
              </a:rPr>
              <a:t> favorire lo </a:t>
            </a:r>
            <a:r>
              <a:rPr lang="it-IT" sz="2000" b="1">
                <a:solidFill>
                  <a:srgbClr val="FF99FF"/>
                </a:solidFill>
                <a:latin typeface="Calibri"/>
              </a:rPr>
              <a:t>scambio di giovani </a:t>
            </a:r>
            <a:r>
              <a:rPr lang="it-IT" sz="2000">
                <a:solidFill>
                  <a:srgbClr val="000000"/>
                </a:solidFill>
                <a:latin typeface="Calibri"/>
              </a:rPr>
              <a:t>e di animatori </a:t>
            </a:r>
            <a:endParaRPr/>
          </a:p>
        </p:txBody>
      </p:sp>
      <p:sp>
        <p:nvSpPr>
          <p:cNvPr id="180" name="CustomShape 3"/>
          <p:cNvSpPr/>
          <p:nvPr/>
        </p:nvSpPr>
        <p:spPr>
          <a:xfrm>
            <a:off x="8028360" y="5877360"/>
            <a:ext cx="791640" cy="681840"/>
          </a:xfrm>
          <a:prstGeom prst="actionButtonHome">
            <a:avLst/>
          </a:prstGeom>
          <a:solidFill>
            <a:srgbClr val="0070C0"/>
          </a:solidFill>
          <a:ln w="25560">
            <a:solidFill>
              <a:srgbClr val="3A5F8B"/>
            </a:solidFill>
            <a:round/>
          </a:ln>
        </p:spPr>
      </p:sp>
      <p:pic>
        <p:nvPicPr>
          <p:cNvPr id="181" name="Immagine 7"/>
          <p:cNvPicPr/>
          <p:nvPr/>
        </p:nvPicPr>
        <p:blipFill>
          <a:blip r:embed="rId2"/>
          <a:stretch>
            <a:fillRect/>
          </a:stretch>
        </p:blipFill>
        <p:spPr>
          <a:xfrm>
            <a:off x="755640" y="3501000"/>
            <a:ext cx="7087320" cy="2755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8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8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8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8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16" dur="5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Shape 1"/>
          <p:cNvSpPr txBox="1"/>
          <p:nvPr/>
        </p:nvSpPr>
        <p:spPr>
          <a:xfrm>
            <a:off x="251640" y="274680"/>
            <a:ext cx="864072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it-IT" sz="4000" b="1">
                <a:solidFill>
                  <a:srgbClr val="00FF00"/>
                </a:solidFill>
                <a:latin typeface="Calibri"/>
              </a:rPr>
              <a:t>ISTRUZIONE, FORMAZIONE E GIOVENTÙ</a:t>
            </a:r>
            <a:endParaRPr/>
          </a:p>
        </p:txBody>
      </p:sp>
      <p:sp>
        <p:nvSpPr>
          <p:cNvPr id="183" name="CustomShape 2"/>
          <p:cNvSpPr/>
          <p:nvPr/>
        </p:nvSpPr>
        <p:spPr>
          <a:xfrm>
            <a:off x="467640" y="1340640"/>
            <a:ext cx="8208720" cy="252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2000" dirty="0">
                <a:solidFill>
                  <a:srgbClr val="000000"/>
                </a:solidFill>
                <a:latin typeface="Calibri"/>
              </a:rPr>
              <a:t>Gli </a:t>
            </a:r>
            <a:r>
              <a:rPr lang="it-IT" sz="2000" b="1" dirty="0">
                <a:solidFill>
                  <a:srgbClr val="FF99FF"/>
                </a:solidFill>
                <a:latin typeface="Calibri"/>
              </a:rPr>
              <a:t>obiettivi</a:t>
            </a:r>
            <a:r>
              <a:rPr lang="it-IT" sz="2000" dirty="0">
                <a:solidFill>
                  <a:srgbClr val="000000"/>
                </a:solidFill>
                <a:latin typeface="Calibri"/>
              </a:rPr>
              <a:t> sono: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000" dirty="0">
                <a:solidFill>
                  <a:srgbClr val="000000"/>
                </a:solidFill>
                <a:latin typeface="Calibri"/>
              </a:rPr>
              <a:t> sviluppare </a:t>
            </a:r>
            <a:r>
              <a:rPr lang="it-IT" sz="2000" b="1" dirty="0">
                <a:solidFill>
                  <a:srgbClr val="FF99FF"/>
                </a:solidFill>
                <a:latin typeface="Calibri"/>
              </a:rPr>
              <a:t>la</a:t>
            </a:r>
            <a:r>
              <a:rPr lang="it-IT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it-IT" sz="2000" b="1" dirty="0">
                <a:solidFill>
                  <a:srgbClr val="FF99FF"/>
                </a:solidFill>
                <a:latin typeface="Calibri"/>
              </a:rPr>
              <a:t>dimensione europea dell’istruzione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000" dirty="0">
                <a:solidFill>
                  <a:srgbClr val="000000"/>
                </a:solidFill>
                <a:latin typeface="Calibri"/>
              </a:rPr>
              <a:t> favorire </a:t>
            </a:r>
            <a:r>
              <a:rPr lang="it-IT" sz="2000" b="1" dirty="0">
                <a:solidFill>
                  <a:srgbClr val="FF99FF"/>
                </a:solidFill>
                <a:latin typeface="Calibri"/>
              </a:rPr>
              <a:t>l’aumento della mobilità degli studenti </a:t>
            </a:r>
            <a:r>
              <a:rPr lang="it-IT" sz="2000" dirty="0">
                <a:solidFill>
                  <a:srgbClr val="000000"/>
                </a:solidFill>
                <a:latin typeface="Calibri"/>
              </a:rPr>
              <a:t>e degli insegnanti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000" dirty="0">
                <a:solidFill>
                  <a:srgbClr val="000000"/>
                </a:solidFill>
                <a:latin typeface="Calibri"/>
              </a:rPr>
              <a:t> promuovere </a:t>
            </a:r>
            <a:r>
              <a:rPr lang="it-IT" sz="2000" b="1" dirty="0">
                <a:solidFill>
                  <a:srgbClr val="FF99FF"/>
                </a:solidFill>
                <a:latin typeface="Calibri"/>
              </a:rPr>
              <a:t>la cooperazione tra gli istituti</a:t>
            </a:r>
            <a:r>
              <a:rPr lang="it-IT" sz="2000" dirty="0">
                <a:solidFill>
                  <a:srgbClr val="000000"/>
                </a:solidFill>
                <a:latin typeface="Calibri"/>
              </a:rPr>
              <a:t> di insegnamento 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000" dirty="0">
                <a:solidFill>
                  <a:srgbClr val="000000"/>
                </a:solidFill>
                <a:latin typeface="Calibri"/>
              </a:rPr>
              <a:t> sviluppare </a:t>
            </a:r>
            <a:r>
              <a:rPr lang="it-IT" sz="2000" b="1" dirty="0">
                <a:solidFill>
                  <a:srgbClr val="FF99FF"/>
                </a:solidFill>
                <a:latin typeface="Calibri"/>
              </a:rPr>
              <a:t>l’istruzione a distanza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000" dirty="0">
                <a:solidFill>
                  <a:srgbClr val="000000"/>
                </a:solidFill>
                <a:latin typeface="Calibri"/>
              </a:rPr>
              <a:t> favorire lo </a:t>
            </a:r>
            <a:r>
              <a:rPr lang="it-IT" sz="2000" b="1" dirty="0">
                <a:solidFill>
                  <a:srgbClr val="FF99FF"/>
                </a:solidFill>
                <a:latin typeface="Calibri"/>
              </a:rPr>
              <a:t>scambio di giovani</a:t>
            </a:r>
            <a:r>
              <a:rPr lang="it-IT" sz="2000" dirty="0">
                <a:solidFill>
                  <a:srgbClr val="000000"/>
                </a:solidFill>
                <a:latin typeface="Calibri"/>
              </a:rPr>
              <a:t> e di animatori </a:t>
            </a:r>
            <a:endParaRPr dirty="0"/>
          </a:p>
        </p:txBody>
      </p:sp>
      <p:sp>
        <p:nvSpPr>
          <p:cNvPr id="184" name="CustomShape 3"/>
          <p:cNvSpPr/>
          <p:nvPr/>
        </p:nvSpPr>
        <p:spPr>
          <a:xfrm>
            <a:off x="8028360" y="5877360"/>
            <a:ext cx="791640" cy="681840"/>
          </a:xfrm>
          <a:prstGeom prst="actionButtonHome">
            <a:avLst/>
          </a:prstGeom>
          <a:solidFill>
            <a:srgbClr val="0070C0"/>
          </a:solidFill>
          <a:ln w="25560">
            <a:solidFill>
              <a:srgbClr val="3A5F8B"/>
            </a:solidFill>
            <a:round/>
          </a:ln>
        </p:spPr>
      </p:sp>
      <p:sp>
        <p:nvSpPr>
          <p:cNvPr id="185" name="CustomShape 4"/>
          <p:cNvSpPr/>
          <p:nvPr/>
        </p:nvSpPr>
        <p:spPr>
          <a:xfrm>
            <a:off x="467640" y="3501000"/>
            <a:ext cx="7416360" cy="3138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it-IT" sz="2000" dirty="0">
                <a:solidFill>
                  <a:srgbClr val="000000"/>
                </a:solidFill>
                <a:latin typeface="Calibri"/>
              </a:rPr>
              <a:t>Nuovo programma </a:t>
            </a:r>
            <a:r>
              <a:rPr lang="it-IT" sz="2000" b="1" dirty="0">
                <a:solidFill>
                  <a:srgbClr val="FF99FF"/>
                </a:solidFill>
                <a:latin typeface="Calibri"/>
              </a:rPr>
              <a:t>Erasmus plus </a:t>
            </a:r>
            <a:r>
              <a:rPr lang="it-IT" sz="2000" dirty="0">
                <a:solidFill>
                  <a:srgbClr val="000000"/>
                </a:solidFill>
                <a:latin typeface="Calibri"/>
              </a:rPr>
              <a:t>(2014-2020)</a:t>
            </a:r>
            <a:endParaRPr dirty="0"/>
          </a:p>
        </p:txBody>
      </p:sp>
      <p:pic>
        <p:nvPicPr>
          <p:cNvPr id="186" name="Immagine 11"/>
          <p:cNvPicPr/>
          <p:nvPr/>
        </p:nvPicPr>
        <p:blipFill>
          <a:blip r:embed="rId2"/>
          <a:stretch>
            <a:fillRect/>
          </a:stretch>
        </p:blipFill>
        <p:spPr>
          <a:xfrm>
            <a:off x="5289630" y="2569581"/>
            <a:ext cx="3386729" cy="968546"/>
          </a:xfrm>
          <a:prstGeom prst="rect">
            <a:avLst/>
          </a:prstGeom>
          <a:ln>
            <a:noFill/>
          </a:ln>
        </p:spPr>
      </p:pic>
      <p:pic>
        <p:nvPicPr>
          <p:cNvPr id="187" name="Immagine 7"/>
          <p:cNvPicPr/>
          <p:nvPr/>
        </p:nvPicPr>
        <p:blipFill>
          <a:blip r:embed="rId3"/>
          <a:stretch>
            <a:fillRect/>
          </a:stretch>
        </p:blipFill>
        <p:spPr>
          <a:xfrm>
            <a:off x="2147972" y="4073576"/>
            <a:ext cx="4533995" cy="1454965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8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8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8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8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21" dur="10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10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3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9" dur="8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0" dur="8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" dur="8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8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fade">
                                      <p:cBhvr additive="repl">
                                        <p:cTn id="38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9" dur="10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1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" dur="9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539640" y="40464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it-IT" sz="7200">
                <a:solidFill>
                  <a:srgbClr val="000000"/>
                </a:solidFill>
                <a:latin typeface="Calibri"/>
              </a:rPr>
              <a:t>INDICE</a:t>
            </a:r>
            <a:endParaRPr/>
          </a:p>
        </p:txBody>
      </p:sp>
      <p:sp>
        <p:nvSpPr>
          <p:cNvPr id="81" name="TextShape 2"/>
          <p:cNvSpPr txBox="1"/>
          <p:nvPr/>
        </p:nvSpPr>
        <p:spPr>
          <a:xfrm>
            <a:off x="683640" y="1917000"/>
            <a:ext cx="7848360" cy="4104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3600" u="sng">
                <a:solidFill>
                  <a:srgbClr val="FF0000"/>
                </a:solidFill>
                <a:latin typeface="Calibri"/>
              </a:rPr>
              <a:t>Libertà, sicurezza e giustizia</a:t>
            </a:r>
            <a:endParaRPr/>
          </a:p>
          <a:p>
            <a:pPr>
              <a:lnSpc>
                <a:spcPct val="100000"/>
              </a:lnSpc>
            </a:pPr>
            <a:r>
              <a:rPr lang="it-IT" sz="3600">
                <a:solidFill>
                  <a:srgbClr val="002060"/>
                </a:solidFill>
                <a:latin typeface="Calibri"/>
              </a:rPr>
              <a:t>     (freedom, security and justice)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3600">
                <a:solidFill>
                  <a:srgbClr val="FFFF00"/>
                </a:solidFill>
                <a:latin typeface="Calibri"/>
              </a:rPr>
              <a:t>Tutela dell’ambiente </a:t>
            </a:r>
            <a:endParaRPr/>
          </a:p>
          <a:p>
            <a:pPr>
              <a:lnSpc>
                <a:spcPct val="100000"/>
              </a:lnSpc>
            </a:pPr>
            <a:r>
              <a:rPr lang="it-IT" sz="3600">
                <a:solidFill>
                  <a:srgbClr val="002060"/>
                </a:solidFill>
                <a:latin typeface="Calibri"/>
              </a:rPr>
              <a:t>      (environmental protection)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3600">
                <a:solidFill>
                  <a:srgbClr val="002060"/>
                </a:solidFill>
                <a:latin typeface="Calibri"/>
              </a:rPr>
              <a:t>PAC (politica agricola comune)</a:t>
            </a:r>
            <a:endParaRPr/>
          </a:p>
          <a:p>
            <a:pPr>
              <a:lnSpc>
                <a:spcPct val="100000"/>
              </a:lnSpc>
            </a:pPr>
            <a:r>
              <a:rPr lang="it-IT" sz="3600">
                <a:solidFill>
                  <a:srgbClr val="002060"/>
                </a:solidFill>
                <a:latin typeface="Calibri"/>
              </a:rPr>
              <a:t>     (common agricultural policy)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3600">
                <a:solidFill>
                  <a:srgbClr val="00CC00"/>
                </a:solidFill>
                <a:latin typeface="Calibri"/>
              </a:rPr>
              <a:t>Istruzione, formazione e gioventù</a:t>
            </a:r>
            <a:endParaRPr/>
          </a:p>
          <a:p>
            <a:pPr>
              <a:lnSpc>
                <a:spcPct val="100000"/>
              </a:lnSpc>
            </a:pPr>
            <a:r>
              <a:rPr lang="it-IT" sz="3600">
                <a:solidFill>
                  <a:srgbClr val="00CC00"/>
                </a:solidFill>
                <a:latin typeface="Calibri"/>
              </a:rPr>
              <a:t>      </a:t>
            </a:r>
            <a:r>
              <a:rPr lang="it-IT" sz="3600">
                <a:solidFill>
                  <a:srgbClr val="002060"/>
                </a:solidFill>
                <a:latin typeface="Calibri"/>
              </a:rPr>
              <a:t>(education, training and youth)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899640" y="260640"/>
            <a:ext cx="7344360" cy="1223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it-IT" sz="4400" b="1">
                <a:solidFill>
                  <a:srgbClr val="FF0000"/>
                </a:solidFill>
                <a:latin typeface="Calibri"/>
              </a:rPr>
              <a:t>LIBERTÀ, SICUREZZA E GIUSTIZIA</a:t>
            </a:r>
            <a:endParaRPr/>
          </a:p>
        </p:txBody>
      </p:sp>
      <p:sp>
        <p:nvSpPr>
          <p:cNvPr id="83" name="CustomShape 2"/>
          <p:cNvSpPr/>
          <p:nvPr/>
        </p:nvSpPr>
        <p:spPr>
          <a:xfrm>
            <a:off x="8028360" y="5877360"/>
            <a:ext cx="791640" cy="681840"/>
          </a:xfrm>
          <a:prstGeom prst="actionButtonHome">
            <a:avLst/>
          </a:prstGeom>
          <a:solidFill>
            <a:srgbClr val="0070C0"/>
          </a:solidFill>
          <a:ln w="25560">
            <a:solidFill>
              <a:srgbClr val="3A5F8B"/>
            </a:solidFill>
            <a:round/>
          </a:ln>
        </p:spPr>
      </p:sp>
      <p:sp>
        <p:nvSpPr>
          <p:cNvPr id="84" name="TextShape 3"/>
          <p:cNvSpPr txBox="1"/>
          <p:nvPr/>
        </p:nvSpPr>
        <p:spPr>
          <a:xfrm>
            <a:off x="827640" y="1700640"/>
            <a:ext cx="7056360" cy="8636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800">
                <a:solidFill>
                  <a:srgbClr val="000000"/>
                </a:solidFill>
                <a:latin typeface="Calibri"/>
              </a:rPr>
              <a:t> </a:t>
            </a:r>
            <a:r>
              <a:rPr lang="it-IT" sz="2700">
                <a:solidFill>
                  <a:srgbClr val="000000"/>
                </a:solidFill>
                <a:latin typeface="Calibri"/>
              </a:rPr>
              <a:t>Libera </a:t>
            </a:r>
            <a:r>
              <a:rPr lang="it-IT" sz="2700">
                <a:solidFill>
                  <a:srgbClr val="FF3300"/>
                </a:solidFill>
                <a:latin typeface="Calibri"/>
              </a:rPr>
              <a:t>circolazione delle persone</a:t>
            </a:r>
            <a:r>
              <a:rPr lang="it-IT" sz="2700">
                <a:solidFill>
                  <a:srgbClr val="000000"/>
                </a:solidFill>
                <a:latin typeface="Calibri"/>
              </a:rPr>
              <a:t>, </a:t>
            </a:r>
            <a:r>
              <a:rPr lang="it-IT" sz="2700">
                <a:solidFill>
                  <a:srgbClr val="FF3300"/>
                </a:solidFill>
                <a:latin typeface="Calibri"/>
              </a:rPr>
              <a:t>asilo</a:t>
            </a:r>
            <a:r>
              <a:rPr lang="it-IT" sz="2700">
                <a:solidFill>
                  <a:srgbClr val="000000"/>
                </a:solidFill>
                <a:latin typeface="Calibri"/>
              </a:rPr>
              <a:t> e
   </a:t>
            </a:r>
            <a:r>
              <a:rPr lang="it-IT" sz="2700">
                <a:solidFill>
                  <a:srgbClr val="FF3300"/>
                </a:solidFill>
                <a:latin typeface="Calibri"/>
              </a:rPr>
              <a:t>immigrazione</a:t>
            </a:r>
            <a:endParaRPr/>
          </a:p>
        </p:txBody>
      </p:sp>
      <p:sp>
        <p:nvSpPr>
          <p:cNvPr id="85" name="CustomShape 4"/>
          <p:cNvSpPr/>
          <p:nvPr/>
        </p:nvSpPr>
        <p:spPr>
          <a:xfrm>
            <a:off x="6084000" y="2997000"/>
            <a:ext cx="2592000" cy="369000"/>
          </a:xfrm>
          <a:prstGeom prst="rect">
            <a:avLst/>
          </a:prstGeom>
          <a:noFill/>
          <a:ln>
            <a:noFill/>
          </a:ln>
        </p:spPr>
      </p:sp>
      <p:pic>
        <p:nvPicPr>
          <p:cNvPr id="86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963118" y="2673752"/>
            <a:ext cx="5064881" cy="3411328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3" dur="800"/>
                                        <p:tgtEl>
                                          <p:spTgt spid="84">
                                            <p:txEl>
                                              <p:pRg st="0" end="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4" dur="800" fill="hold"/>
                                        <p:tgtEl>
                                          <p:spTgt spid="84">
                                            <p:txEl>
                                              <p:pRg st="0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800" fill="hold"/>
                                        <p:tgtEl>
                                          <p:spTgt spid="84">
                                            <p:txEl>
                                              <p:pRg st="0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800" fill="hold"/>
                                        <p:tgtEl>
                                          <p:spTgt spid="84">
                                            <p:txEl>
                                              <p:pRg st="0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3" dur="8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4" dur="8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8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8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blinds(horizontal)">
                                      <p:cBhvr additive="repl">
                                        <p:cTn id="3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827640" y="1700640"/>
            <a:ext cx="7056360" cy="8636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700">
                <a:solidFill>
                  <a:srgbClr val="000000"/>
                </a:solidFill>
                <a:latin typeface="Calibri"/>
              </a:rPr>
              <a:t> Libera </a:t>
            </a:r>
            <a:r>
              <a:rPr lang="it-IT" sz="2700">
                <a:solidFill>
                  <a:srgbClr val="FF0000"/>
                </a:solidFill>
                <a:latin typeface="Calibri"/>
              </a:rPr>
              <a:t>circolazione delle persone</a:t>
            </a:r>
            <a:r>
              <a:rPr lang="it-IT" sz="2700">
                <a:solidFill>
                  <a:srgbClr val="000000"/>
                </a:solidFill>
                <a:latin typeface="Calibri"/>
              </a:rPr>
              <a:t>, </a:t>
            </a:r>
            <a:r>
              <a:rPr lang="it-IT" sz="2700">
                <a:solidFill>
                  <a:srgbClr val="FF0000"/>
                </a:solidFill>
                <a:latin typeface="Calibri"/>
              </a:rPr>
              <a:t>asilo</a:t>
            </a:r>
            <a:r>
              <a:rPr lang="it-IT" sz="2700">
                <a:solidFill>
                  <a:srgbClr val="000000"/>
                </a:solidFill>
                <a:latin typeface="Calibri"/>
              </a:rPr>
              <a:t> e
   </a:t>
            </a:r>
            <a:r>
              <a:rPr lang="it-IT" sz="2700">
                <a:solidFill>
                  <a:srgbClr val="FF0000"/>
                </a:solidFill>
                <a:latin typeface="Calibri"/>
              </a:rPr>
              <a:t>immigrazione</a:t>
            </a:r>
            <a:endParaRPr/>
          </a:p>
        </p:txBody>
      </p:sp>
      <p:sp>
        <p:nvSpPr>
          <p:cNvPr id="88" name="TextShape 2"/>
          <p:cNvSpPr txBox="1"/>
          <p:nvPr/>
        </p:nvSpPr>
        <p:spPr>
          <a:xfrm>
            <a:off x="899640" y="260640"/>
            <a:ext cx="7344360" cy="1223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it-IT" sz="4400" b="1">
                <a:solidFill>
                  <a:srgbClr val="FF0000"/>
                </a:solidFill>
                <a:latin typeface="Calibri"/>
              </a:rPr>
              <a:t>LIBERTÀ, SICUREZZA E GIUSTIZIA</a:t>
            </a:r>
            <a:endParaRPr/>
          </a:p>
        </p:txBody>
      </p:sp>
      <p:sp>
        <p:nvSpPr>
          <p:cNvPr id="89" name="CustomShape 3"/>
          <p:cNvSpPr/>
          <p:nvPr/>
        </p:nvSpPr>
        <p:spPr>
          <a:xfrm>
            <a:off x="8028360" y="5877360"/>
            <a:ext cx="791640" cy="681840"/>
          </a:xfrm>
          <a:prstGeom prst="actionButtonHome">
            <a:avLst/>
          </a:prstGeom>
          <a:solidFill>
            <a:srgbClr val="0070C0"/>
          </a:solidFill>
          <a:ln w="25560">
            <a:solidFill>
              <a:srgbClr val="3A5F8B"/>
            </a:solidFill>
            <a:round/>
          </a:ln>
        </p:spPr>
      </p:sp>
      <p:sp>
        <p:nvSpPr>
          <p:cNvPr id="90" name="CustomShape 4"/>
          <p:cNvSpPr/>
          <p:nvPr/>
        </p:nvSpPr>
        <p:spPr>
          <a:xfrm>
            <a:off x="6084000" y="2997000"/>
            <a:ext cx="2592000" cy="369000"/>
          </a:xfrm>
          <a:prstGeom prst="rect">
            <a:avLst/>
          </a:prstGeom>
          <a:noFill/>
          <a:ln>
            <a:noFill/>
          </a:ln>
        </p:spPr>
      </p:sp>
      <p:sp>
        <p:nvSpPr>
          <p:cNvPr id="91" name="CustomShape 5"/>
          <p:cNvSpPr/>
          <p:nvPr/>
        </p:nvSpPr>
        <p:spPr>
          <a:xfrm>
            <a:off x="827640" y="2565000"/>
            <a:ext cx="6624360" cy="501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700">
                <a:solidFill>
                  <a:srgbClr val="000000"/>
                </a:solidFill>
                <a:latin typeface="Calibri"/>
              </a:rPr>
              <a:t> Cooperazione di </a:t>
            </a:r>
            <a:r>
              <a:rPr lang="it-IT" sz="2700">
                <a:solidFill>
                  <a:srgbClr val="FF0000"/>
                </a:solidFill>
                <a:latin typeface="Calibri"/>
              </a:rPr>
              <a:t>polizia</a:t>
            </a:r>
            <a:r>
              <a:rPr lang="it-IT" sz="2700">
                <a:solidFill>
                  <a:srgbClr val="000000"/>
                </a:solidFill>
                <a:latin typeface="Calibri"/>
              </a:rPr>
              <a:t> e </a:t>
            </a:r>
            <a:r>
              <a:rPr lang="it-IT" sz="2700">
                <a:solidFill>
                  <a:srgbClr val="FF0000"/>
                </a:solidFill>
                <a:latin typeface="Calibri"/>
              </a:rPr>
              <a:t>dogana</a:t>
            </a:r>
            <a:endParaRPr/>
          </a:p>
        </p:txBody>
      </p:sp>
      <p:pic>
        <p:nvPicPr>
          <p:cNvPr id="92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956122" y="3264060"/>
            <a:ext cx="6731038" cy="2398739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8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8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8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8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8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8" dur="8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8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8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 additive="repl">
                                        <p:cTn id="2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899640" y="260640"/>
            <a:ext cx="7344360" cy="1223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it-IT" sz="4000" b="1">
                <a:solidFill>
                  <a:srgbClr val="FF0000"/>
                </a:solidFill>
                <a:latin typeface="Calibri"/>
              </a:rPr>
              <a:t>LIBERTÀ, SICUREZZA E GIUSTIZIA</a:t>
            </a:r>
            <a:endParaRPr/>
          </a:p>
        </p:txBody>
      </p:sp>
      <p:sp>
        <p:nvSpPr>
          <p:cNvPr id="94" name="CustomShape 2"/>
          <p:cNvSpPr/>
          <p:nvPr/>
        </p:nvSpPr>
        <p:spPr>
          <a:xfrm>
            <a:off x="8028360" y="5877360"/>
            <a:ext cx="791640" cy="681840"/>
          </a:xfrm>
          <a:prstGeom prst="actionButtonHome">
            <a:avLst/>
          </a:prstGeom>
          <a:solidFill>
            <a:srgbClr val="0070C0"/>
          </a:solidFill>
          <a:ln w="25560">
            <a:solidFill>
              <a:srgbClr val="3A5F8B"/>
            </a:solidFill>
            <a:round/>
          </a:ln>
        </p:spPr>
      </p:sp>
      <p:sp>
        <p:nvSpPr>
          <p:cNvPr id="95" name="CustomShape 3"/>
          <p:cNvSpPr/>
          <p:nvPr/>
        </p:nvSpPr>
        <p:spPr>
          <a:xfrm>
            <a:off x="6084000" y="2997000"/>
            <a:ext cx="2592000" cy="369000"/>
          </a:xfrm>
          <a:prstGeom prst="rect">
            <a:avLst/>
          </a:prstGeom>
          <a:noFill/>
          <a:ln>
            <a:noFill/>
          </a:ln>
        </p:spPr>
      </p:sp>
      <p:sp>
        <p:nvSpPr>
          <p:cNvPr id="96" name="CustomShape 4"/>
          <p:cNvSpPr/>
          <p:nvPr/>
        </p:nvSpPr>
        <p:spPr>
          <a:xfrm>
            <a:off x="827640" y="2565000"/>
            <a:ext cx="6624360" cy="501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700">
                <a:solidFill>
                  <a:srgbClr val="000000"/>
                </a:solidFill>
                <a:latin typeface="Calibri"/>
              </a:rPr>
              <a:t> Cooperazione di </a:t>
            </a:r>
            <a:r>
              <a:rPr lang="it-IT" sz="2700">
                <a:solidFill>
                  <a:srgbClr val="FF0000"/>
                </a:solidFill>
                <a:latin typeface="Calibri"/>
              </a:rPr>
              <a:t>polizia</a:t>
            </a:r>
            <a:r>
              <a:rPr lang="it-IT" sz="2700">
                <a:solidFill>
                  <a:srgbClr val="000000"/>
                </a:solidFill>
                <a:latin typeface="Calibri"/>
              </a:rPr>
              <a:t> e </a:t>
            </a:r>
            <a:r>
              <a:rPr lang="it-IT" sz="2700">
                <a:solidFill>
                  <a:srgbClr val="FF0000"/>
                </a:solidFill>
                <a:latin typeface="Calibri"/>
              </a:rPr>
              <a:t>dogana</a:t>
            </a:r>
            <a:endParaRPr/>
          </a:p>
        </p:txBody>
      </p:sp>
      <p:sp>
        <p:nvSpPr>
          <p:cNvPr id="97" name="CustomShape 5"/>
          <p:cNvSpPr/>
          <p:nvPr/>
        </p:nvSpPr>
        <p:spPr>
          <a:xfrm>
            <a:off x="827640" y="3141000"/>
            <a:ext cx="5832360" cy="501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700">
                <a:solidFill>
                  <a:srgbClr val="000000"/>
                </a:solidFill>
                <a:latin typeface="Calibri"/>
              </a:rPr>
              <a:t> </a:t>
            </a:r>
            <a:r>
              <a:rPr lang="it-IT" sz="2700">
                <a:solidFill>
                  <a:srgbClr val="FF0000"/>
                </a:solidFill>
                <a:latin typeface="Calibri"/>
              </a:rPr>
              <a:t>Cittadinanza</a:t>
            </a:r>
            <a:r>
              <a:rPr lang="it-IT" sz="2700">
                <a:solidFill>
                  <a:srgbClr val="000000"/>
                </a:solidFill>
                <a:latin typeface="Calibri"/>
              </a:rPr>
              <a:t> dell’Unione</a:t>
            </a:r>
            <a:endParaRPr/>
          </a:p>
        </p:txBody>
      </p:sp>
      <p:sp>
        <p:nvSpPr>
          <p:cNvPr id="98" name="TextShape 6"/>
          <p:cNvSpPr txBox="1"/>
          <p:nvPr/>
        </p:nvSpPr>
        <p:spPr>
          <a:xfrm>
            <a:off x="827640" y="1700640"/>
            <a:ext cx="7056360" cy="8636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700">
                <a:solidFill>
                  <a:srgbClr val="000000"/>
                </a:solidFill>
                <a:latin typeface="Calibri"/>
              </a:rPr>
              <a:t> Libera </a:t>
            </a:r>
            <a:r>
              <a:rPr lang="it-IT" sz="2700">
                <a:solidFill>
                  <a:srgbClr val="FF0000"/>
                </a:solidFill>
                <a:latin typeface="Calibri"/>
              </a:rPr>
              <a:t>circolazione delle persone</a:t>
            </a:r>
            <a:r>
              <a:rPr lang="it-IT" sz="2700">
                <a:solidFill>
                  <a:srgbClr val="000000"/>
                </a:solidFill>
                <a:latin typeface="Calibri"/>
              </a:rPr>
              <a:t>, </a:t>
            </a:r>
            <a:r>
              <a:rPr lang="it-IT" sz="2700">
                <a:solidFill>
                  <a:srgbClr val="FF0000"/>
                </a:solidFill>
                <a:latin typeface="Calibri"/>
              </a:rPr>
              <a:t>asilo</a:t>
            </a:r>
            <a:r>
              <a:rPr lang="it-IT" sz="2700">
                <a:solidFill>
                  <a:srgbClr val="000000"/>
                </a:solidFill>
                <a:latin typeface="Calibri"/>
              </a:rPr>
              <a:t> e
   </a:t>
            </a:r>
            <a:r>
              <a:rPr lang="it-IT" sz="2700">
                <a:solidFill>
                  <a:srgbClr val="FF0000"/>
                </a:solidFill>
                <a:latin typeface="Calibri"/>
              </a:rPr>
              <a:t>immigrazione</a:t>
            </a:r>
            <a:endParaRPr/>
          </a:p>
        </p:txBody>
      </p:sp>
      <p:pic>
        <p:nvPicPr>
          <p:cNvPr id="99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5810490" y="2826940"/>
            <a:ext cx="2947229" cy="3816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8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8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8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8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8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8" dur="8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8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8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fade">
                                      <p:cBhvr additive="repl">
                                        <p:cTn id="26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7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899640" y="260640"/>
            <a:ext cx="7344360" cy="1223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it-IT" sz="4000" b="1">
                <a:solidFill>
                  <a:srgbClr val="FF0000"/>
                </a:solidFill>
                <a:latin typeface="Calibri"/>
              </a:rPr>
              <a:t>LIBERTÀ, SICUREZZA E GIUSTIZIA</a:t>
            </a:r>
            <a:endParaRPr/>
          </a:p>
        </p:txBody>
      </p:sp>
      <p:sp>
        <p:nvSpPr>
          <p:cNvPr id="101" name="CustomShape 2"/>
          <p:cNvSpPr/>
          <p:nvPr/>
        </p:nvSpPr>
        <p:spPr>
          <a:xfrm>
            <a:off x="8028360" y="5877360"/>
            <a:ext cx="791640" cy="681840"/>
          </a:xfrm>
          <a:prstGeom prst="actionButtonHome">
            <a:avLst/>
          </a:prstGeom>
          <a:solidFill>
            <a:srgbClr val="0070C0"/>
          </a:solidFill>
          <a:ln w="25560">
            <a:solidFill>
              <a:srgbClr val="3A5F8B"/>
            </a:solidFill>
            <a:round/>
          </a:ln>
        </p:spPr>
      </p:sp>
      <p:sp>
        <p:nvSpPr>
          <p:cNvPr id="102" name="CustomShape 3"/>
          <p:cNvSpPr/>
          <p:nvPr/>
        </p:nvSpPr>
        <p:spPr>
          <a:xfrm>
            <a:off x="6084000" y="2997000"/>
            <a:ext cx="2592000" cy="369000"/>
          </a:xfrm>
          <a:prstGeom prst="rect">
            <a:avLst/>
          </a:prstGeom>
          <a:noFill/>
          <a:ln>
            <a:noFill/>
          </a:ln>
        </p:spPr>
      </p:sp>
      <p:sp>
        <p:nvSpPr>
          <p:cNvPr id="103" name="CustomShape 4"/>
          <p:cNvSpPr/>
          <p:nvPr/>
        </p:nvSpPr>
        <p:spPr>
          <a:xfrm>
            <a:off x="827640" y="2565000"/>
            <a:ext cx="6624360" cy="501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700">
                <a:solidFill>
                  <a:srgbClr val="000000"/>
                </a:solidFill>
                <a:latin typeface="Calibri"/>
              </a:rPr>
              <a:t> Cooperazione di </a:t>
            </a:r>
            <a:r>
              <a:rPr lang="it-IT" sz="2700">
                <a:solidFill>
                  <a:srgbClr val="FF0000"/>
                </a:solidFill>
                <a:latin typeface="Calibri"/>
              </a:rPr>
              <a:t>polizia</a:t>
            </a:r>
            <a:r>
              <a:rPr lang="it-IT" sz="2700">
                <a:solidFill>
                  <a:srgbClr val="000000"/>
                </a:solidFill>
                <a:latin typeface="Calibri"/>
              </a:rPr>
              <a:t> e </a:t>
            </a:r>
            <a:r>
              <a:rPr lang="it-IT" sz="2700">
                <a:solidFill>
                  <a:srgbClr val="FF0000"/>
                </a:solidFill>
                <a:latin typeface="Calibri"/>
              </a:rPr>
              <a:t>dogana</a:t>
            </a:r>
            <a:endParaRPr/>
          </a:p>
        </p:txBody>
      </p:sp>
      <p:sp>
        <p:nvSpPr>
          <p:cNvPr id="104" name="CustomShape 5"/>
          <p:cNvSpPr/>
          <p:nvPr/>
        </p:nvSpPr>
        <p:spPr>
          <a:xfrm>
            <a:off x="827640" y="3141000"/>
            <a:ext cx="5832360" cy="501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700">
                <a:solidFill>
                  <a:srgbClr val="000000"/>
                </a:solidFill>
                <a:latin typeface="Calibri"/>
              </a:rPr>
              <a:t> </a:t>
            </a:r>
            <a:r>
              <a:rPr lang="it-IT" sz="2700">
                <a:solidFill>
                  <a:srgbClr val="FF0000"/>
                </a:solidFill>
                <a:latin typeface="Calibri"/>
              </a:rPr>
              <a:t>Cittadinanza</a:t>
            </a:r>
            <a:r>
              <a:rPr lang="it-IT" sz="2700">
                <a:solidFill>
                  <a:srgbClr val="000000"/>
                </a:solidFill>
                <a:latin typeface="Calibri"/>
              </a:rPr>
              <a:t> dell’Unione</a:t>
            </a:r>
            <a:endParaRPr/>
          </a:p>
        </p:txBody>
      </p:sp>
      <p:sp>
        <p:nvSpPr>
          <p:cNvPr id="105" name="CustomShape 6"/>
          <p:cNvSpPr/>
          <p:nvPr/>
        </p:nvSpPr>
        <p:spPr>
          <a:xfrm>
            <a:off x="827640" y="3717000"/>
            <a:ext cx="4968360" cy="912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700">
                <a:solidFill>
                  <a:srgbClr val="000000"/>
                </a:solidFill>
                <a:latin typeface="Calibri"/>
              </a:rPr>
              <a:t> Lotta contro le </a:t>
            </a:r>
            <a:r>
              <a:rPr lang="it-IT" sz="2700">
                <a:solidFill>
                  <a:srgbClr val="FF0000"/>
                </a:solidFill>
                <a:latin typeface="Calibri"/>
              </a:rPr>
              <a:t>discriminazioni</a:t>
            </a:r>
            <a:endParaRPr/>
          </a:p>
        </p:txBody>
      </p:sp>
      <p:sp>
        <p:nvSpPr>
          <p:cNvPr id="106" name="TextShape 7"/>
          <p:cNvSpPr txBox="1"/>
          <p:nvPr/>
        </p:nvSpPr>
        <p:spPr>
          <a:xfrm>
            <a:off x="827640" y="1700640"/>
            <a:ext cx="7056360" cy="8636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700">
                <a:solidFill>
                  <a:srgbClr val="000000"/>
                </a:solidFill>
                <a:latin typeface="Calibri"/>
              </a:rPr>
              <a:t> Libera </a:t>
            </a:r>
            <a:r>
              <a:rPr lang="it-IT" sz="2700">
                <a:solidFill>
                  <a:srgbClr val="FF0000"/>
                </a:solidFill>
                <a:latin typeface="Calibri"/>
              </a:rPr>
              <a:t>circolazione delle persone</a:t>
            </a:r>
            <a:r>
              <a:rPr lang="it-IT" sz="2700">
                <a:solidFill>
                  <a:srgbClr val="000000"/>
                </a:solidFill>
                <a:latin typeface="Calibri"/>
              </a:rPr>
              <a:t>,</a:t>
            </a:r>
            <a:r>
              <a:rPr lang="it-IT" sz="2700">
                <a:solidFill>
                  <a:srgbClr val="FF0000"/>
                </a:solidFill>
                <a:latin typeface="Calibri"/>
              </a:rPr>
              <a:t> asilo </a:t>
            </a:r>
            <a:r>
              <a:rPr lang="it-IT" sz="2700">
                <a:solidFill>
                  <a:srgbClr val="000000"/>
                </a:solidFill>
                <a:latin typeface="Calibri"/>
              </a:rPr>
              <a:t>e</a:t>
            </a:r>
            <a:r>
              <a:rPr lang="it-IT" sz="2700">
                <a:solidFill>
                  <a:srgbClr val="FF0000"/>
                </a:solidFill>
                <a:latin typeface="Calibri"/>
              </a:rPr>
              <a:t>
   immigrazione</a:t>
            </a:r>
            <a:endParaRPr/>
          </a:p>
        </p:txBody>
      </p:sp>
      <p:pic>
        <p:nvPicPr>
          <p:cNvPr id="107" name="Immagine 9"/>
          <p:cNvPicPr/>
          <p:nvPr/>
        </p:nvPicPr>
        <p:blipFill>
          <a:blip r:embed="rId2"/>
          <a:stretch>
            <a:fillRect/>
          </a:stretch>
        </p:blipFill>
        <p:spPr>
          <a:xfrm>
            <a:off x="5069710" y="4236334"/>
            <a:ext cx="2555089" cy="2040986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8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8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8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8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8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8" dur="8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8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8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plus(in)">
                                      <p:cBhvr additive="repl">
                                        <p:cTn id="26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827640" y="1700640"/>
            <a:ext cx="7056360" cy="8636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700">
                <a:solidFill>
                  <a:srgbClr val="000000"/>
                </a:solidFill>
                <a:latin typeface="Calibri"/>
              </a:rPr>
              <a:t> Libera </a:t>
            </a:r>
            <a:r>
              <a:rPr lang="it-IT" sz="2700">
                <a:solidFill>
                  <a:srgbClr val="FF0000"/>
                </a:solidFill>
                <a:latin typeface="Calibri"/>
              </a:rPr>
              <a:t>circolazione delle persone</a:t>
            </a:r>
            <a:r>
              <a:rPr lang="it-IT" sz="2700">
                <a:solidFill>
                  <a:srgbClr val="000000"/>
                </a:solidFill>
                <a:latin typeface="Calibri"/>
              </a:rPr>
              <a:t>, </a:t>
            </a:r>
            <a:r>
              <a:rPr lang="it-IT" sz="2700">
                <a:solidFill>
                  <a:srgbClr val="FF0000"/>
                </a:solidFill>
                <a:latin typeface="Calibri"/>
              </a:rPr>
              <a:t>asilo</a:t>
            </a:r>
            <a:r>
              <a:rPr lang="it-IT" sz="2700">
                <a:solidFill>
                  <a:srgbClr val="000000"/>
                </a:solidFill>
                <a:latin typeface="Calibri"/>
              </a:rPr>
              <a:t> e
   </a:t>
            </a:r>
            <a:r>
              <a:rPr lang="it-IT" sz="2700">
                <a:solidFill>
                  <a:srgbClr val="FF0000"/>
                </a:solidFill>
                <a:latin typeface="Calibri"/>
              </a:rPr>
              <a:t>immigrazione</a:t>
            </a:r>
            <a:endParaRPr/>
          </a:p>
        </p:txBody>
      </p:sp>
      <p:sp>
        <p:nvSpPr>
          <p:cNvPr id="109" name="TextShape 2"/>
          <p:cNvSpPr txBox="1"/>
          <p:nvPr/>
        </p:nvSpPr>
        <p:spPr>
          <a:xfrm>
            <a:off x="899640" y="260640"/>
            <a:ext cx="7344360" cy="1223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it-IT" sz="4000" b="1">
                <a:solidFill>
                  <a:srgbClr val="FF0000"/>
                </a:solidFill>
                <a:latin typeface="Calibri"/>
              </a:rPr>
              <a:t>LIBERTÀ, SICUREZZA E GIUSTIZIA</a:t>
            </a:r>
            <a:endParaRPr/>
          </a:p>
        </p:txBody>
      </p:sp>
      <p:sp>
        <p:nvSpPr>
          <p:cNvPr id="110" name="CustomShape 3"/>
          <p:cNvSpPr/>
          <p:nvPr/>
        </p:nvSpPr>
        <p:spPr>
          <a:xfrm>
            <a:off x="8028360" y="5877360"/>
            <a:ext cx="791640" cy="681840"/>
          </a:xfrm>
          <a:prstGeom prst="actionButtonHome">
            <a:avLst/>
          </a:prstGeom>
          <a:solidFill>
            <a:srgbClr val="0070C0"/>
          </a:solidFill>
          <a:ln w="25560">
            <a:solidFill>
              <a:srgbClr val="3A5F8B"/>
            </a:solidFill>
            <a:round/>
          </a:ln>
        </p:spPr>
      </p:sp>
      <p:sp>
        <p:nvSpPr>
          <p:cNvPr id="111" name="CustomShape 4"/>
          <p:cNvSpPr/>
          <p:nvPr/>
        </p:nvSpPr>
        <p:spPr>
          <a:xfrm>
            <a:off x="6084000" y="2997000"/>
            <a:ext cx="2592000" cy="369000"/>
          </a:xfrm>
          <a:prstGeom prst="rect">
            <a:avLst/>
          </a:prstGeom>
          <a:noFill/>
          <a:ln>
            <a:noFill/>
          </a:ln>
        </p:spPr>
      </p:sp>
      <p:sp>
        <p:nvSpPr>
          <p:cNvPr id="112" name="CustomShape 5"/>
          <p:cNvSpPr/>
          <p:nvPr/>
        </p:nvSpPr>
        <p:spPr>
          <a:xfrm>
            <a:off x="827640" y="2565000"/>
            <a:ext cx="6624360" cy="501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700">
                <a:solidFill>
                  <a:srgbClr val="000000"/>
                </a:solidFill>
                <a:latin typeface="Calibri"/>
              </a:rPr>
              <a:t> Cooperazione di </a:t>
            </a:r>
            <a:r>
              <a:rPr lang="it-IT" sz="2700">
                <a:solidFill>
                  <a:srgbClr val="FF0000"/>
                </a:solidFill>
                <a:latin typeface="Calibri"/>
              </a:rPr>
              <a:t>polizia</a:t>
            </a:r>
            <a:r>
              <a:rPr lang="it-IT" sz="2700">
                <a:solidFill>
                  <a:srgbClr val="000000"/>
                </a:solidFill>
                <a:latin typeface="Calibri"/>
              </a:rPr>
              <a:t> e </a:t>
            </a:r>
            <a:r>
              <a:rPr lang="it-IT" sz="2700">
                <a:solidFill>
                  <a:srgbClr val="FF0000"/>
                </a:solidFill>
                <a:latin typeface="Calibri"/>
              </a:rPr>
              <a:t>dogana</a:t>
            </a:r>
            <a:endParaRPr/>
          </a:p>
        </p:txBody>
      </p:sp>
      <p:sp>
        <p:nvSpPr>
          <p:cNvPr id="113" name="CustomShape 6"/>
          <p:cNvSpPr/>
          <p:nvPr/>
        </p:nvSpPr>
        <p:spPr>
          <a:xfrm>
            <a:off x="827640" y="3141000"/>
            <a:ext cx="5832360" cy="501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700">
                <a:solidFill>
                  <a:srgbClr val="000000"/>
                </a:solidFill>
                <a:latin typeface="Calibri"/>
              </a:rPr>
              <a:t> </a:t>
            </a:r>
            <a:r>
              <a:rPr lang="it-IT" sz="2700">
                <a:solidFill>
                  <a:srgbClr val="FF0000"/>
                </a:solidFill>
                <a:latin typeface="Calibri"/>
              </a:rPr>
              <a:t>Cittadinanza</a:t>
            </a:r>
            <a:r>
              <a:rPr lang="it-IT" sz="2700">
                <a:solidFill>
                  <a:srgbClr val="000000"/>
                </a:solidFill>
                <a:latin typeface="Calibri"/>
              </a:rPr>
              <a:t> dell’Unione</a:t>
            </a:r>
            <a:endParaRPr/>
          </a:p>
        </p:txBody>
      </p:sp>
      <p:sp>
        <p:nvSpPr>
          <p:cNvPr id="114" name="CustomShape 7"/>
          <p:cNvSpPr/>
          <p:nvPr/>
        </p:nvSpPr>
        <p:spPr>
          <a:xfrm>
            <a:off x="827640" y="3717000"/>
            <a:ext cx="4968360" cy="912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700">
                <a:solidFill>
                  <a:srgbClr val="000000"/>
                </a:solidFill>
                <a:latin typeface="Calibri"/>
              </a:rPr>
              <a:t> Lotta contro le </a:t>
            </a:r>
            <a:r>
              <a:rPr lang="it-IT" sz="2700">
                <a:solidFill>
                  <a:srgbClr val="FF0000"/>
                </a:solidFill>
                <a:latin typeface="Calibri"/>
              </a:rPr>
              <a:t>discriminazioni</a:t>
            </a:r>
            <a:endParaRPr/>
          </a:p>
        </p:txBody>
      </p:sp>
      <p:sp>
        <p:nvSpPr>
          <p:cNvPr id="115" name="CustomShape 8"/>
          <p:cNvSpPr/>
          <p:nvPr/>
        </p:nvSpPr>
        <p:spPr>
          <a:xfrm>
            <a:off x="827640" y="4221000"/>
            <a:ext cx="5112360" cy="501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700">
                <a:solidFill>
                  <a:srgbClr val="000000"/>
                </a:solidFill>
                <a:latin typeface="Calibri"/>
              </a:rPr>
              <a:t> Lotta contro il </a:t>
            </a:r>
            <a:r>
              <a:rPr lang="it-IT" sz="2700">
                <a:solidFill>
                  <a:srgbClr val="FF0000"/>
                </a:solidFill>
                <a:latin typeface="Calibri"/>
              </a:rPr>
              <a:t>terrorismo</a:t>
            </a:r>
            <a:endParaRPr/>
          </a:p>
        </p:txBody>
      </p:sp>
      <p:pic>
        <p:nvPicPr>
          <p:cNvPr id="11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4734046" y="3066840"/>
            <a:ext cx="2598794" cy="3469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8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8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8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8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8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8" dur="8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8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8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 additive="repl">
                                        <p:cTn id="2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 additive="repl">
                                        <p:cTn id="3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899640" y="260640"/>
            <a:ext cx="7344360" cy="1223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it-IT" sz="4000" b="1">
                <a:solidFill>
                  <a:srgbClr val="FF0000"/>
                </a:solidFill>
                <a:latin typeface="Calibri"/>
              </a:rPr>
              <a:t>LIBERTÀ, SICUREZZA E GIUSTIZIA</a:t>
            </a:r>
            <a:endParaRPr/>
          </a:p>
        </p:txBody>
      </p:sp>
      <p:sp>
        <p:nvSpPr>
          <p:cNvPr id="118" name="CustomShape 2"/>
          <p:cNvSpPr/>
          <p:nvPr/>
        </p:nvSpPr>
        <p:spPr>
          <a:xfrm>
            <a:off x="8028360" y="5877360"/>
            <a:ext cx="791640" cy="681840"/>
          </a:xfrm>
          <a:prstGeom prst="actionButtonHome">
            <a:avLst/>
          </a:prstGeom>
          <a:solidFill>
            <a:srgbClr val="0070C0"/>
          </a:solidFill>
          <a:ln w="25560">
            <a:solidFill>
              <a:srgbClr val="3A5F8B"/>
            </a:solidFill>
            <a:round/>
          </a:ln>
        </p:spPr>
      </p:sp>
      <p:sp>
        <p:nvSpPr>
          <p:cNvPr id="119" name="CustomShape 3"/>
          <p:cNvSpPr/>
          <p:nvPr/>
        </p:nvSpPr>
        <p:spPr>
          <a:xfrm>
            <a:off x="6084000" y="2997000"/>
            <a:ext cx="2592000" cy="369000"/>
          </a:xfrm>
          <a:prstGeom prst="rect">
            <a:avLst/>
          </a:prstGeom>
          <a:noFill/>
          <a:ln>
            <a:noFill/>
          </a:ln>
        </p:spPr>
      </p:sp>
      <p:sp>
        <p:nvSpPr>
          <p:cNvPr id="120" name="CustomShape 4"/>
          <p:cNvSpPr/>
          <p:nvPr/>
        </p:nvSpPr>
        <p:spPr>
          <a:xfrm>
            <a:off x="827640" y="2565000"/>
            <a:ext cx="6624360" cy="501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700">
                <a:solidFill>
                  <a:srgbClr val="000000"/>
                </a:solidFill>
                <a:latin typeface="Calibri"/>
              </a:rPr>
              <a:t> Cooperazione di </a:t>
            </a:r>
            <a:r>
              <a:rPr lang="it-IT" sz="2700">
                <a:solidFill>
                  <a:srgbClr val="FF0000"/>
                </a:solidFill>
                <a:latin typeface="Calibri"/>
              </a:rPr>
              <a:t>polizia</a:t>
            </a:r>
            <a:r>
              <a:rPr lang="it-IT" sz="2700">
                <a:solidFill>
                  <a:srgbClr val="000000"/>
                </a:solidFill>
                <a:latin typeface="Calibri"/>
              </a:rPr>
              <a:t> e </a:t>
            </a:r>
            <a:r>
              <a:rPr lang="it-IT" sz="2700">
                <a:solidFill>
                  <a:srgbClr val="FF0000"/>
                </a:solidFill>
                <a:latin typeface="Calibri"/>
              </a:rPr>
              <a:t>dogana</a:t>
            </a:r>
            <a:endParaRPr/>
          </a:p>
        </p:txBody>
      </p:sp>
      <p:sp>
        <p:nvSpPr>
          <p:cNvPr id="121" name="CustomShape 5"/>
          <p:cNvSpPr/>
          <p:nvPr/>
        </p:nvSpPr>
        <p:spPr>
          <a:xfrm>
            <a:off x="827640" y="3141000"/>
            <a:ext cx="5832360" cy="501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700">
                <a:solidFill>
                  <a:srgbClr val="000000"/>
                </a:solidFill>
                <a:latin typeface="Calibri"/>
              </a:rPr>
              <a:t> </a:t>
            </a:r>
            <a:r>
              <a:rPr lang="it-IT" sz="2700">
                <a:solidFill>
                  <a:srgbClr val="FF0000"/>
                </a:solidFill>
                <a:latin typeface="Calibri"/>
              </a:rPr>
              <a:t>Cittadinanza</a:t>
            </a:r>
            <a:r>
              <a:rPr lang="it-IT" sz="2700">
                <a:solidFill>
                  <a:srgbClr val="000000"/>
                </a:solidFill>
                <a:latin typeface="Calibri"/>
              </a:rPr>
              <a:t> dell’Unione</a:t>
            </a:r>
            <a:endParaRPr/>
          </a:p>
        </p:txBody>
      </p:sp>
      <p:sp>
        <p:nvSpPr>
          <p:cNvPr id="122" name="CustomShape 6"/>
          <p:cNvSpPr/>
          <p:nvPr/>
        </p:nvSpPr>
        <p:spPr>
          <a:xfrm>
            <a:off x="827640" y="3717000"/>
            <a:ext cx="4968360" cy="912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700">
                <a:solidFill>
                  <a:srgbClr val="000000"/>
                </a:solidFill>
                <a:latin typeface="Calibri"/>
              </a:rPr>
              <a:t> Lotta contro le </a:t>
            </a:r>
            <a:r>
              <a:rPr lang="it-IT" sz="2700">
                <a:solidFill>
                  <a:srgbClr val="FF0000"/>
                </a:solidFill>
                <a:latin typeface="Calibri"/>
              </a:rPr>
              <a:t>discriminazioni</a:t>
            </a:r>
            <a:endParaRPr/>
          </a:p>
        </p:txBody>
      </p:sp>
      <p:sp>
        <p:nvSpPr>
          <p:cNvPr id="123" name="CustomShape 7"/>
          <p:cNvSpPr/>
          <p:nvPr/>
        </p:nvSpPr>
        <p:spPr>
          <a:xfrm>
            <a:off x="827640" y="4221000"/>
            <a:ext cx="5112360" cy="501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700">
                <a:solidFill>
                  <a:srgbClr val="000000"/>
                </a:solidFill>
                <a:latin typeface="Calibri"/>
              </a:rPr>
              <a:t> Lotta contro il </a:t>
            </a:r>
            <a:r>
              <a:rPr lang="it-IT" sz="2700">
                <a:solidFill>
                  <a:srgbClr val="FF0000"/>
                </a:solidFill>
                <a:latin typeface="Calibri"/>
              </a:rPr>
              <a:t>terrorismo</a:t>
            </a:r>
            <a:endParaRPr/>
          </a:p>
        </p:txBody>
      </p:sp>
      <p:sp>
        <p:nvSpPr>
          <p:cNvPr id="124" name="CustomShape 8"/>
          <p:cNvSpPr/>
          <p:nvPr/>
        </p:nvSpPr>
        <p:spPr>
          <a:xfrm>
            <a:off x="827640" y="4797000"/>
            <a:ext cx="6480360" cy="912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700">
                <a:solidFill>
                  <a:srgbClr val="000000"/>
                </a:solidFill>
                <a:latin typeface="Calibri"/>
              </a:rPr>
              <a:t> Lotta contro la </a:t>
            </a:r>
            <a:r>
              <a:rPr lang="it-IT" sz="2700">
                <a:solidFill>
                  <a:srgbClr val="FF0000"/>
                </a:solidFill>
                <a:latin typeface="Calibri"/>
              </a:rPr>
              <a:t>criminalità organizzata</a:t>
            </a:r>
            <a:endParaRPr/>
          </a:p>
        </p:txBody>
      </p:sp>
      <p:sp>
        <p:nvSpPr>
          <p:cNvPr id="125" name="TextShape 9"/>
          <p:cNvSpPr txBox="1"/>
          <p:nvPr/>
        </p:nvSpPr>
        <p:spPr>
          <a:xfrm>
            <a:off x="827640" y="1700640"/>
            <a:ext cx="7056360" cy="8636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700">
                <a:solidFill>
                  <a:srgbClr val="000000"/>
                </a:solidFill>
                <a:latin typeface="Calibri"/>
              </a:rPr>
              <a:t> Libera </a:t>
            </a:r>
            <a:r>
              <a:rPr lang="it-IT" sz="2700">
                <a:solidFill>
                  <a:srgbClr val="FF0000"/>
                </a:solidFill>
                <a:latin typeface="Calibri"/>
              </a:rPr>
              <a:t>circolazione delle persone</a:t>
            </a:r>
            <a:r>
              <a:rPr lang="it-IT" sz="2700">
                <a:solidFill>
                  <a:srgbClr val="000000"/>
                </a:solidFill>
                <a:latin typeface="Calibri"/>
              </a:rPr>
              <a:t>, </a:t>
            </a:r>
            <a:r>
              <a:rPr lang="it-IT" sz="2700">
                <a:solidFill>
                  <a:srgbClr val="FF0000"/>
                </a:solidFill>
                <a:latin typeface="Calibri"/>
              </a:rPr>
              <a:t>asilo</a:t>
            </a:r>
            <a:r>
              <a:rPr lang="it-IT" sz="2700">
                <a:solidFill>
                  <a:srgbClr val="000000"/>
                </a:solidFill>
                <a:latin typeface="Calibri"/>
              </a:rPr>
              <a:t> e
   </a:t>
            </a:r>
            <a:r>
              <a:rPr lang="it-IT" sz="2700">
                <a:solidFill>
                  <a:srgbClr val="FF0000"/>
                </a:solidFill>
                <a:latin typeface="Calibri"/>
              </a:rPr>
              <a:t>immigrazione</a:t>
            </a:r>
            <a:endParaRPr/>
          </a:p>
        </p:txBody>
      </p:sp>
      <p:pic>
        <p:nvPicPr>
          <p:cNvPr id="126" name="Immagine 11"/>
          <p:cNvPicPr/>
          <p:nvPr/>
        </p:nvPicPr>
        <p:blipFill>
          <a:blip r:embed="rId2"/>
          <a:stretch>
            <a:fillRect/>
          </a:stretch>
        </p:blipFill>
        <p:spPr>
          <a:xfrm>
            <a:off x="2997843" y="5427720"/>
            <a:ext cx="4310157" cy="1131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8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8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8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8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8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8" dur="8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8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8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26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899640" y="260640"/>
            <a:ext cx="7344360" cy="1223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it-IT" sz="4000" b="1">
                <a:solidFill>
                  <a:srgbClr val="FF0000"/>
                </a:solidFill>
                <a:latin typeface="Calibri"/>
              </a:rPr>
              <a:t>LIBERTÀ, SICUREZZA E GIUSTIZIA</a:t>
            </a:r>
            <a:endParaRPr/>
          </a:p>
        </p:txBody>
      </p:sp>
      <p:sp>
        <p:nvSpPr>
          <p:cNvPr id="128" name="CustomShape 2"/>
          <p:cNvSpPr/>
          <p:nvPr/>
        </p:nvSpPr>
        <p:spPr>
          <a:xfrm>
            <a:off x="8028360" y="5877360"/>
            <a:ext cx="791640" cy="681840"/>
          </a:xfrm>
          <a:prstGeom prst="actionButtonHome">
            <a:avLst/>
          </a:prstGeom>
          <a:solidFill>
            <a:srgbClr val="0070C0"/>
          </a:solidFill>
          <a:ln w="25560">
            <a:solidFill>
              <a:srgbClr val="3A5F8B"/>
            </a:solidFill>
            <a:round/>
          </a:ln>
        </p:spPr>
      </p:sp>
      <p:sp>
        <p:nvSpPr>
          <p:cNvPr id="129" name="CustomShape 3"/>
          <p:cNvSpPr/>
          <p:nvPr/>
        </p:nvSpPr>
        <p:spPr>
          <a:xfrm>
            <a:off x="6084000" y="2997000"/>
            <a:ext cx="2592000" cy="369000"/>
          </a:xfrm>
          <a:prstGeom prst="rect">
            <a:avLst/>
          </a:prstGeom>
          <a:noFill/>
          <a:ln>
            <a:noFill/>
          </a:ln>
        </p:spPr>
      </p:sp>
      <p:sp>
        <p:nvSpPr>
          <p:cNvPr id="130" name="CustomShape 4"/>
          <p:cNvSpPr/>
          <p:nvPr/>
        </p:nvSpPr>
        <p:spPr>
          <a:xfrm>
            <a:off x="827640" y="2565000"/>
            <a:ext cx="6624360" cy="501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700">
                <a:solidFill>
                  <a:srgbClr val="000000"/>
                </a:solidFill>
                <a:latin typeface="Calibri"/>
              </a:rPr>
              <a:t> Cooperazione di </a:t>
            </a:r>
            <a:r>
              <a:rPr lang="it-IT" sz="2700">
                <a:solidFill>
                  <a:srgbClr val="FF0000"/>
                </a:solidFill>
                <a:latin typeface="Calibri"/>
              </a:rPr>
              <a:t>polizia</a:t>
            </a:r>
            <a:r>
              <a:rPr lang="it-IT" sz="2700">
                <a:solidFill>
                  <a:srgbClr val="000000"/>
                </a:solidFill>
                <a:latin typeface="Calibri"/>
              </a:rPr>
              <a:t> e </a:t>
            </a:r>
            <a:r>
              <a:rPr lang="it-IT" sz="2700">
                <a:solidFill>
                  <a:srgbClr val="FF0000"/>
                </a:solidFill>
                <a:latin typeface="Calibri"/>
              </a:rPr>
              <a:t>dogana</a:t>
            </a:r>
            <a:endParaRPr/>
          </a:p>
        </p:txBody>
      </p:sp>
      <p:sp>
        <p:nvSpPr>
          <p:cNvPr id="131" name="CustomShape 5"/>
          <p:cNvSpPr/>
          <p:nvPr/>
        </p:nvSpPr>
        <p:spPr>
          <a:xfrm>
            <a:off x="827640" y="3141000"/>
            <a:ext cx="5832360" cy="501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700">
                <a:solidFill>
                  <a:srgbClr val="000000"/>
                </a:solidFill>
                <a:latin typeface="Calibri"/>
              </a:rPr>
              <a:t> </a:t>
            </a:r>
            <a:r>
              <a:rPr lang="it-IT" sz="2700">
                <a:solidFill>
                  <a:srgbClr val="FF0000"/>
                </a:solidFill>
                <a:latin typeface="Calibri"/>
              </a:rPr>
              <a:t>Cittadinanza</a:t>
            </a:r>
            <a:r>
              <a:rPr lang="it-IT" sz="2700">
                <a:solidFill>
                  <a:srgbClr val="000000"/>
                </a:solidFill>
                <a:latin typeface="Calibri"/>
              </a:rPr>
              <a:t> dell’Unione</a:t>
            </a:r>
            <a:endParaRPr/>
          </a:p>
        </p:txBody>
      </p:sp>
      <p:sp>
        <p:nvSpPr>
          <p:cNvPr id="132" name="CustomShape 6"/>
          <p:cNvSpPr/>
          <p:nvPr/>
        </p:nvSpPr>
        <p:spPr>
          <a:xfrm>
            <a:off x="827640" y="3717000"/>
            <a:ext cx="4968360" cy="912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700">
                <a:solidFill>
                  <a:srgbClr val="000000"/>
                </a:solidFill>
                <a:latin typeface="Calibri"/>
              </a:rPr>
              <a:t> Lotta contro le </a:t>
            </a:r>
            <a:r>
              <a:rPr lang="it-IT" sz="2700">
                <a:solidFill>
                  <a:srgbClr val="FF0000"/>
                </a:solidFill>
                <a:latin typeface="Calibri"/>
              </a:rPr>
              <a:t>discriminazioni</a:t>
            </a:r>
            <a:endParaRPr/>
          </a:p>
        </p:txBody>
      </p:sp>
      <p:sp>
        <p:nvSpPr>
          <p:cNvPr id="133" name="CustomShape 7"/>
          <p:cNvSpPr/>
          <p:nvPr/>
        </p:nvSpPr>
        <p:spPr>
          <a:xfrm>
            <a:off x="827640" y="4221000"/>
            <a:ext cx="5112360" cy="501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700">
                <a:solidFill>
                  <a:srgbClr val="000000"/>
                </a:solidFill>
                <a:latin typeface="Calibri"/>
              </a:rPr>
              <a:t> Lotta contro il </a:t>
            </a:r>
            <a:r>
              <a:rPr lang="it-IT" sz="2700">
                <a:solidFill>
                  <a:srgbClr val="FF0000"/>
                </a:solidFill>
                <a:latin typeface="Calibri"/>
              </a:rPr>
              <a:t>terrorismo</a:t>
            </a:r>
            <a:endParaRPr/>
          </a:p>
        </p:txBody>
      </p:sp>
      <p:sp>
        <p:nvSpPr>
          <p:cNvPr id="134" name="CustomShape 8"/>
          <p:cNvSpPr/>
          <p:nvPr/>
        </p:nvSpPr>
        <p:spPr>
          <a:xfrm>
            <a:off x="827640" y="4797000"/>
            <a:ext cx="6480360" cy="912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700">
                <a:solidFill>
                  <a:srgbClr val="000000"/>
                </a:solidFill>
                <a:latin typeface="Calibri"/>
              </a:rPr>
              <a:t> Lotta contro la </a:t>
            </a:r>
            <a:r>
              <a:rPr lang="it-IT" sz="2700">
                <a:solidFill>
                  <a:srgbClr val="FF0000"/>
                </a:solidFill>
                <a:latin typeface="Calibri"/>
              </a:rPr>
              <a:t>criminalità organizzata</a:t>
            </a:r>
            <a:endParaRPr/>
          </a:p>
        </p:txBody>
      </p:sp>
      <p:sp>
        <p:nvSpPr>
          <p:cNvPr id="135" name="CustomShape 9"/>
          <p:cNvSpPr/>
          <p:nvPr/>
        </p:nvSpPr>
        <p:spPr>
          <a:xfrm>
            <a:off x="827640" y="5373360"/>
            <a:ext cx="6120360" cy="912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700">
                <a:solidFill>
                  <a:srgbClr val="000000"/>
                </a:solidFill>
                <a:latin typeface="Calibri"/>
              </a:rPr>
              <a:t> Lotta contro la </a:t>
            </a:r>
            <a:r>
              <a:rPr lang="it-IT" sz="2700">
                <a:solidFill>
                  <a:srgbClr val="FF0000"/>
                </a:solidFill>
                <a:latin typeface="Calibri"/>
              </a:rPr>
              <a:t>tratta degli esseri umani</a:t>
            </a:r>
            <a:endParaRPr/>
          </a:p>
        </p:txBody>
      </p:sp>
      <p:sp>
        <p:nvSpPr>
          <p:cNvPr id="136" name="TextShape 10"/>
          <p:cNvSpPr txBox="1"/>
          <p:nvPr/>
        </p:nvSpPr>
        <p:spPr>
          <a:xfrm>
            <a:off x="827640" y="1700640"/>
            <a:ext cx="7056360" cy="8636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2700">
                <a:solidFill>
                  <a:srgbClr val="000000"/>
                </a:solidFill>
                <a:latin typeface="Calibri"/>
              </a:rPr>
              <a:t> Libera </a:t>
            </a:r>
            <a:r>
              <a:rPr lang="it-IT" sz="2700">
                <a:solidFill>
                  <a:srgbClr val="FF0000"/>
                </a:solidFill>
                <a:latin typeface="Calibri"/>
              </a:rPr>
              <a:t>circolazione delle persone</a:t>
            </a:r>
            <a:r>
              <a:rPr lang="it-IT" sz="2700">
                <a:solidFill>
                  <a:srgbClr val="000000"/>
                </a:solidFill>
                <a:latin typeface="Calibri"/>
              </a:rPr>
              <a:t>, </a:t>
            </a:r>
            <a:r>
              <a:rPr lang="it-IT" sz="2700">
                <a:solidFill>
                  <a:srgbClr val="FF0000"/>
                </a:solidFill>
                <a:latin typeface="Calibri"/>
              </a:rPr>
              <a:t>asilo</a:t>
            </a:r>
            <a:r>
              <a:rPr lang="it-IT" sz="2700">
                <a:solidFill>
                  <a:srgbClr val="000000"/>
                </a:solidFill>
                <a:latin typeface="Calibri"/>
              </a:rPr>
              <a:t> e
   </a:t>
            </a:r>
            <a:r>
              <a:rPr lang="it-IT" sz="2700">
                <a:solidFill>
                  <a:srgbClr val="FF0000"/>
                </a:solidFill>
                <a:latin typeface="Calibri"/>
              </a:rPr>
              <a:t>immigrazione</a:t>
            </a:r>
            <a:endParaRPr/>
          </a:p>
        </p:txBody>
      </p:sp>
      <p:pic>
        <p:nvPicPr>
          <p:cNvPr id="137" name="Immagine 11"/>
          <p:cNvPicPr/>
          <p:nvPr/>
        </p:nvPicPr>
        <p:blipFill>
          <a:blip r:embed="rId2"/>
          <a:stretch>
            <a:fillRect/>
          </a:stretch>
        </p:blipFill>
        <p:spPr>
          <a:xfrm>
            <a:off x="6660000" y="2280213"/>
            <a:ext cx="1908180" cy="3470869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8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8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8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8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8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8" dur="8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8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8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 additive="repl">
                                        <p:cTn id="26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663</Words>
  <Application>Microsoft Office PowerPoint</Application>
  <PresentationFormat>Presentazione su schermo (4:3)</PresentationFormat>
  <Paragraphs>109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17</vt:i4>
      </vt:variant>
    </vt:vector>
  </HeadingPairs>
  <TitlesOfParts>
    <vt:vector size="24" baseType="lpstr">
      <vt:lpstr>Arial</vt:lpstr>
      <vt:lpstr>Calibri</vt:lpstr>
      <vt:lpstr>DejaVu Sans</vt:lpstr>
      <vt:lpstr>StarSymbol</vt:lpstr>
      <vt:lpstr>Wingdings</vt:lpstr>
      <vt:lpstr>Office Theme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CHIARA</dc:creator>
  <cp:lastModifiedBy>GABRIELE RAMPONI</cp:lastModifiedBy>
  <cp:revision>3</cp:revision>
  <dcterms:modified xsi:type="dcterms:W3CDTF">2017-03-02T11:58:59Z</dcterms:modified>
</cp:coreProperties>
</file>